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6"/>
    <p:sldMasterId id="2147483671"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Lst>
  <p:sldSz cy="5143500" cx="9144000"/>
  <p:notesSz cx="6858000" cy="9144000"/>
  <p:embeddedFontLst>
    <p:embeddedFont>
      <p:font typeface="Proxima Nova"/>
      <p:regular r:id="rId73"/>
      <p:bold r:id="rId74"/>
      <p:italic r:id="rId75"/>
      <p:boldItalic r:id="rId76"/>
    </p:embeddedFont>
    <p:embeddedFont>
      <p:font typeface="Lato"/>
      <p:regular r:id="rId77"/>
      <p:bold r:id="rId78"/>
      <p:italic r:id="rId79"/>
      <p:boldItalic r:id="rId8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500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3" name="Stewart Grant"/>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C331C88B-52E4-4116-B538-1ED48FB876A3}">
  <a:tblStyle styleId="{C331C88B-52E4-4116-B538-1ED48FB876A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5002"/>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80" Type="http://schemas.openxmlformats.org/officeDocument/2006/relationships/font" Target="fonts/La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slideMaster" Target="slideMasters/slideMaster2.xml"/><Relationship Id="rId8" Type="http://schemas.openxmlformats.org/officeDocument/2006/relationships/notesMaster" Target="notesMasters/notesMaster1.xml"/><Relationship Id="rId73" Type="http://schemas.openxmlformats.org/officeDocument/2006/relationships/font" Target="fonts/ProximaNova-regular.fntdata"/><Relationship Id="rId72" Type="http://schemas.openxmlformats.org/officeDocument/2006/relationships/slide" Target="slides/slide64.xml"/><Relationship Id="rId31" Type="http://schemas.openxmlformats.org/officeDocument/2006/relationships/slide" Target="slides/slide23.xml"/><Relationship Id="rId75" Type="http://schemas.openxmlformats.org/officeDocument/2006/relationships/font" Target="fonts/ProximaNova-italic.fntdata"/><Relationship Id="rId30" Type="http://schemas.openxmlformats.org/officeDocument/2006/relationships/slide" Target="slides/slide22.xml"/><Relationship Id="rId74" Type="http://schemas.openxmlformats.org/officeDocument/2006/relationships/font" Target="fonts/ProximaNova-bold.fntdata"/><Relationship Id="rId33" Type="http://schemas.openxmlformats.org/officeDocument/2006/relationships/slide" Target="slides/slide25.xml"/><Relationship Id="rId77" Type="http://schemas.openxmlformats.org/officeDocument/2006/relationships/font" Target="fonts/Lato-regular.fntdata"/><Relationship Id="rId32" Type="http://schemas.openxmlformats.org/officeDocument/2006/relationships/slide" Target="slides/slide24.xml"/><Relationship Id="rId76" Type="http://schemas.openxmlformats.org/officeDocument/2006/relationships/font" Target="fonts/ProximaNova-boldItalic.fntdata"/><Relationship Id="rId35" Type="http://schemas.openxmlformats.org/officeDocument/2006/relationships/slide" Target="slides/slide27.xml"/><Relationship Id="rId79" Type="http://schemas.openxmlformats.org/officeDocument/2006/relationships/font" Target="fonts/Lato-italic.fntdata"/><Relationship Id="rId34" Type="http://schemas.openxmlformats.org/officeDocument/2006/relationships/slide" Target="slides/slide26.xml"/><Relationship Id="rId78" Type="http://schemas.openxmlformats.org/officeDocument/2006/relationships/font" Target="fonts/Lato-bold.fntdata"/><Relationship Id="rId71" Type="http://schemas.openxmlformats.org/officeDocument/2006/relationships/slide" Target="slides/slide63.xml"/><Relationship Id="rId70" Type="http://schemas.openxmlformats.org/officeDocument/2006/relationships/slide" Target="slides/slide62.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schemas.openxmlformats.org/officeDocument/2006/relationships/slide" Target="slides/slide54.xml"/><Relationship Id="rId61" Type="http://schemas.openxmlformats.org/officeDocument/2006/relationships/slide" Target="slides/slide53.xml"/><Relationship Id="rId20" Type="http://schemas.openxmlformats.org/officeDocument/2006/relationships/slide" Target="slides/slide12.xml"/><Relationship Id="rId64" Type="http://schemas.openxmlformats.org/officeDocument/2006/relationships/slide" Target="slides/slide56.xml"/><Relationship Id="rId63" Type="http://schemas.openxmlformats.org/officeDocument/2006/relationships/slide" Target="slides/slide55.xml"/><Relationship Id="rId22" Type="http://schemas.openxmlformats.org/officeDocument/2006/relationships/slide" Target="slides/slide14.xml"/><Relationship Id="rId66" Type="http://schemas.openxmlformats.org/officeDocument/2006/relationships/slide" Target="slides/slide58.xml"/><Relationship Id="rId21" Type="http://schemas.openxmlformats.org/officeDocument/2006/relationships/slide" Target="slides/slide13.xml"/><Relationship Id="rId65" Type="http://schemas.openxmlformats.org/officeDocument/2006/relationships/slide" Target="slides/slide57.xml"/><Relationship Id="rId24" Type="http://schemas.openxmlformats.org/officeDocument/2006/relationships/slide" Target="slides/slide16.xml"/><Relationship Id="rId68" Type="http://schemas.openxmlformats.org/officeDocument/2006/relationships/slide" Target="slides/slide60.xml"/><Relationship Id="rId23" Type="http://schemas.openxmlformats.org/officeDocument/2006/relationships/slide" Target="slides/slide15.xml"/><Relationship Id="rId67" Type="http://schemas.openxmlformats.org/officeDocument/2006/relationships/slide" Target="slides/slide59.xml"/><Relationship Id="rId60" Type="http://schemas.openxmlformats.org/officeDocument/2006/relationships/slide" Target="slides/slide52.xml"/><Relationship Id="rId26" Type="http://schemas.openxmlformats.org/officeDocument/2006/relationships/slide" Target="slides/slide18.xml"/><Relationship Id="rId25" Type="http://schemas.openxmlformats.org/officeDocument/2006/relationships/slide" Target="slides/slide17.xml"/><Relationship Id="rId69" Type="http://schemas.openxmlformats.org/officeDocument/2006/relationships/slide" Target="slides/slide61.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slide" Target="slides/slide45.xml"/><Relationship Id="rId52" Type="http://schemas.openxmlformats.org/officeDocument/2006/relationships/slide" Target="slides/slide44.xml"/><Relationship Id="rId11" Type="http://schemas.openxmlformats.org/officeDocument/2006/relationships/slide" Target="slides/slide3.xml"/><Relationship Id="rId55" Type="http://schemas.openxmlformats.org/officeDocument/2006/relationships/slide" Target="slides/slide47.xml"/><Relationship Id="rId10" Type="http://schemas.openxmlformats.org/officeDocument/2006/relationships/slide" Target="slides/slide2.xml"/><Relationship Id="rId54" Type="http://schemas.openxmlformats.org/officeDocument/2006/relationships/slide" Target="slides/slide46.xml"/><Relationship Id="rId13" Type="http://schemas.openxmlformats.org/officeDocument/2006/relationships/slide" Target="slides/slide5.xml"/><Relationship Id="rId57" Type="http://schemas.openxmlformats.org/officeDocument/2006/relationships/slide" Target="slides/slide49.xml"/><Relationship Id="rId12" Type="http://schemas.openxmlformats.org/officeDocument/2006/relationships/slide" Target="slides/slide4.xml"/><Relationship Id="rId56" Type="http://schemas.openxmlformats.org/officeDocument/2006/relationships/slide" Target="slides/slide48.xml"/><Relationship Id="rId15" Type="http://schemas.openxmlformats.org/officeDocument/2006/relationships/slide" Target="slides/slide7.xml"/><Relationship Id="rId59" Type="http://schemas.openxmlformats.org/officeDocument/2006/relationships/slide" Target="slides/slide51.xml"/><Relationship Id="rId14" Type="http://schemas.openxmlformats.org/officeDocument/2006/relationships/slide" Target="slides/slide6.xml"/><Relationship Id="rId58" Type="http://schemas.openxmlformats.org/officeDocument/2006/relationships/slide" Target="slides/slide50.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8-05-25T07:49:59.882">
    <p:pos x="6000" y="0"/>
    <p:text>I obviously am too tired to do colors right now. This slide needs to do Two things 1) tip a hat to other spec miners. 2) Note the lack of sophistication  in the distributed context.
A nice addition would be to step through the bullet points on this slide, or at least the sections. It is awkward to tip so many hats over the course of 2 sides, it makes us look slutty.</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2" dt="2018-05-25T03:02:20.471">
    <p:pos x="196" y="725"/>
    <p:text>This is a good bit of advertisement and rehtoric but not the best, why should other devs want to use Dinv? What is the benifit of global state analysis</p:text>
  </p:cm>
  <p:cm authorId="0" idx="3" dt="2018-05-25T03:03:47.057">
    <p:pos x="6000" y="0"/>
    <p:text>Key takeaway from these slides is the explosion not the formalizm the key word is PARTIAL ORDER! Heuristic, and satisfied for our evaluation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9" name="Shape 20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3" name="Shape 22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Shape 2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9" name="Shape 23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Shape 2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2" name="Shape 2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Dinv automatically instruments distributed programs to capture their runtime behaviour. Dinv’s analysis is state based, the data that it captures is the runtime state of variables in the distributed system. The number of variables in distributed programs is large, and the number of invariants which can hold across these variables is exponentially larger. For practicality, and higher quality invariants, only variables which directly or indirectly interact with the network are logged for inference. We use interprocedural program slicing to from network endpoints to calculate this set of relevent variables. To reason about time from distributed logs (with no assumptions about centralized clocks) Dinv injects vector clocks onto messages, and logs them.</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Shape 2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0" name="Shape 26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Dinv automatically instruments distributed programs to capture their runtime behaviour. Dinv’s analysis is state based, the data that it captures is the runtime state of variables in the distributed system. The number of variables in distributed programs is large, and the number of invariants which can hold across these variables is exponentially larger. For practicality, and higher quality invariants, only variables which directly or indirectly interact with the network are logged for inference. We use interprocedural program slicing to from network endpoints to calculate this set of relevent variables. To reason about time from distributed logs (with no assumptions about centralized clocks) Dinv injects vector clocks onto messages, and logs them.</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Shape 2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8" name="Shape 26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Dinv automatically instruments distributed programs to capture their runtime behaviour. Dinv’s analysis is state based, the data that it captures is the runtime state of variables in the distributed system. The number of variables in distributed programs is large, and the number of invariants which can hold across these variables is exponentially larger. For practicality, and higher quality invariants, only variables which directly or indirectly interact with the network are logged for inference. We use interprocedural program slicing to from network endpoints to calculate this set of relevent variables. To reason about time from distributed logs (with no assumptions about centralized clocks) Dinv injects vector clocks onto messages, and logs them.</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Shape 2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6" name="Shape 27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Dinv automatically instruments distributed programs to capture their runtime behaviour. Dinv’s analysis is state based, the data that it captures is the runtime state of variables in the distributed system. The number of variables in distributed programs is large, and the number of invariants which can hold across these variables is exponentially larger. For practicality, and higher quality invariants, only variables which directly or indirectly interact with the network are logged for inference. We use interprocedural program slicing to from network endpoints to calculate this set of relevent variables. To reason about time from distributed logs (with no assumptions about centralized clocks) Dinv injects vector clocks onto messages, and logs them.</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Shape 2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4" name="Shape 28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Dinv automatically instruments distributed programs to capture their runtime behaviour. Dinv’s analysis is state based, the data that it captures is the runtime state of variables in the distributed system. The number of variables in distributed programs is large, and the number of invariants which can hold across these variables is exponentially larger. For practicality, and higher quality invariants, only variables which directly or indirectly interact with the network are logged for inference. We use interprocedural program slicing to from network endpoints to calculate this set of relevent variables. To reason about time from distributed logs (with no assumptions about centralized clocks) Dinv injects vector clocks onto messages, and logs them.</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Shape 2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3" name="Shape 29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Dinv automatically instruments distributed programs to capture their runtime behaviour. Dinv’s analysis is state based, the data that it captures is the runtime state of variables in the distributed system. The number of variables in distributed programs is large, and the number of invariants which can hold across these variables is exponentially larger. For practicality, and higher quality invariants, only variables which directly or indirectly interact with the network are logged for inference. We use interprocedural program slicing to from network endpoints to calculate this set of relevent variables. To reason about time from distributed logs (with no assumptions about centralized clocks) Dinv injects vector clocks onto messages, and logs them.</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Shape 3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2" name="Shape 30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Dinv automatically instruments distributed programs to capture their runtime behaviour. Dinv’s analysis is state based, the data that it captures is the runtime state of variables in the distributed system. The number of variables in distributed programs is large, and the number of invariants which can hold across these variables is exponentially larger. For practicality, and higher quality invariants, only variables which directly or indirectly interact with the network are logged for inference. We use interprocedural program slicing to from network endpoints to calculate this set of relevent variables. To reason about time from distributed logs (with no assumptions about centralized clocks) Dinv injects vector clocks onto messages, and logs them.</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This Slide need by far the most work from an oration perspective. I need to get everyone excited, and driven to listen to a talk about distributed systems.</a:t>
            </a:r>
            <a:endParaRPr/>
          </a:p>
          <a:p>
            <a:pPr indent="0" lvl="0" marL="0">
              <a:spcBef>
                <a:spcPts val="0"/>
              </a:spcBef>
              <a:spcAft>
                <a:spcPts val="0"/>
              </a:spcAft>
              <a:buNone/>
            </a:pPr>
            <a:r>
              <a:t/>
            </a:r>
            <a:endParaRPr/>
          </a:p>
          <a:p>
            <a:pPr indent="0" lvl="0" marL="0" rtl="0">
              <a:spcBef>
                <a:spcPts val="0"/>
              </a:spcBef>
              <a:spcAft>
                <a:spcPts val="0"/>
              </a:spcAft>
              <a:buNone/>
            </a:pPr>
            <a:r>
              <a:rPr lang="en"/>
              <a:t>I really like the idea of building it from the ground up, begin by stating that back in the 1980’s the groundwork for distributed systems was built, but PC’s still rulled the world, but it never scaled, and as the internet, or connectivity, and the importance of the data center has grown, the need for distribute counterparts to all single system programs has become nessisary: List the systems and continue by saying that the modern webapplication is a complicated composition of many smaller systems.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Shape 3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1" name="Shape 31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Dinv automatically instruments distributed programs to capture their runtime behaviour. Dinv’s analysis is state based, the data that it captures is the runtime state of variables in the distributed system. The number of variables in distributed programs is large, and the number of invariants which can hold across these variables is exponentially larger. For practicality, and higher quality invariants, only variables which directly or indirectly interact with the network are logged for inference. We use interprocedural program slicing to from network endpoints to calculate this set of relevent variables. To reason about time from distributed logs (with no assumptions about centralized clocks) Dinv injects vector clocks onto messages, and logs them.</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Shape 3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0" name="Shape 32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Dinv automatically instruments distributed programs to capture their runtime behaviour. Dinv’s analysis is state based, the data that it captures is the runtime state of variables in the distributed system. The number of variables in distributed programs is large, and the number of invariants which can hold across these variables is exponentially larger. For practicality, and higher quality invariants, only variables which directly or indirectly interact with the network are logged for inference. We use interprocedural program slicing to from network endpoints to calculate this set of relevent variables. To reason about time from distributed logs (with no assumptions about centralized clocks) Dinv injects vector clocks onto messages, and logs them.</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Shape 3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9" name="Shape 32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Dinv automatically instruments distributed programs to capture their runtime behaviour. Dinv’s analysis is state based, the data that it captures is the runtime state of variables in the distributed system. The number of variables in distributed programs is large, and the number of invariants which can hold across these variables is exponentially larger. For practicality, and higher quality invariants, only variables which directly or indirectly interact with the network are logged for inference. We use interprocedural program slicing to from network endpoints to calculate this set of relevent variables. To reason about time from distributed logs (with no assumptions about centralized clocks) Dinv injects vector clocks onto messages, and logs them.</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Shape 3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8" name="Shape 3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Dinv automatically instruments distributed programs to capture their runtime behaviour. Dinv’s analysis is state based, the data that it captures is the runtime state of variables in the distributed system. The number of variables in distributed programs is large, and the number of invariants which can hold across these variables is exponentially larger. For practicality, and higher quality invariants, only variables which directly or indirectly interact with the network are logged for inference. We use interprocedural program slicing to from network endpoints to calculate this set of relevent variables. To reason about time from distributed logs (with no assumptions about centralized clocks) Dinv injects vector clocks onto messages, and logs them.</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Shape 3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7" name="Shape 34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Dinv automatically instruments distributed programs to capture their runtime behaviour. Dinv’s analysis is state based, the data that it captures is the runtime state of variables in the distributed system. The number of variables in distributed programs is large, and the number of invariants which can hold across these variables is exponentially larger. For practicality, and higher quality invariants, only variables which directly or indirectly interact with the network are logged for inference. We use interprocedural program slicing to from network endpoints to calculate this set of relevent variables. To reason about time from distributed logs (with no assumptions about centralized clocks) Dinv injects vector clocks onto messages, and logs them.</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Shape 3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6" name="Shape 35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Dinv automatically instruments distributed programs to capture their runtime behaviour. Dinv’s analysis is state based, the data that it captures is the runtime state of variables in the distributed system. The number of variables in distributed programs is large, and the number of invariants which can hold across these variables is exponentially larger. For practicality, and higher quality invariants, only variables which directly or indirectly interact with the network are logged for inference. We use interprocedural program slicing to from network endpoints to calculate this set of relevent variables. To reason about time from distributed logs (with no assumptions about centralized clocks) Dinv injects vector clocks onto messages, and logs them.</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Shape 3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5" name="Shape 36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Dinv automatically instruments distributed programs to capture their runtime behaviour. Dinv’s analysis is state based, the data that it captures is the runtime state of variables in the distributed system. The number of variables in distributed programs is large, and the number of invariants which can hold across these variables is exponentially larger. For practicality, and higher quality invariants, only variables which directly or indirectly interact with the network are logged for inference. We use interprocedural program slicing to from network endpoints to calculate this set of relevent variables. To reason about time from distributed logs (with no assumptions about centralized clocks) Dinv injects vector clocks onto messages, and logs them.</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Shape 3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4" name="Shape 3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Dinv automatically instruments distributed programs to capture their runtime behaviour. Dinv’s analysis is state based, the data that it captures is the runtime state of variables in the distributed system. The number of variables in distributed programs is large, and the number of invariants which can hold across these variables is exponentially larger. For practicality, and higher quality invariants, only variables which directly or indirectly interact with the network are logged for inference. We use interprocedural program slicing to from network endpoints to calculate this set of relevent variables. To reason about time from distributed logs (with no assumptions about centralized clocks) Dinv injects vector clocks onto messages, and logs them.</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Shape 3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3" name="Shape 38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Dinv automatically instruments distributed programs to capture their runtime behaviour. Dinv’s analysis is state based, the data that it captures is the runtime state of variables in the distributed system. The number of variables in distributed programs is large, and the number of invariants which can hold across these variables is exponentially larger. For practicality, and higher quality invariants, only variables which directly or indirectly interact with the network are logged for inference. We use interprocedural program slicing to from network endpoints to calculate this set of relevent variables. To reason about time from distributed logs (with no assumptions about centralized clocks) Dinv injects vector clocks onto messages, and logs them.</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0" name="Shape 390"/>
        <p:cNvGrpSpPr/>
        <p:nvPr/>
      </p:nvGrpSpPr>
      <p:grpSpPr>
        <a:xfrm>
          <a:off x="0" y="0"/>
          <a:ext cx="0" cy="0"/>
          <a:chOff x="0" y="0"/>
          <a:chExt cx="0" cy="0"/>
        </a:xfrm>
      </p:grpSpPr>
      <p:sp>
        <p:nvSpPr>
          <p:cNvPr id="391" name="Shape 3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2" name="Shape 39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Dinv automatically instruments distributed programs to capture their runtime behaviour. Dinv’s analysis is state based, the data that it captures is the runtime state of variables in the distributed system. The number of variables in distributed programs is large, and the number of invariants which can hold across these variables is exponentially larger. For practicality, and higher quality invariants, only variables which directly or indirectly interact with the network are logged for inference. We use interprocedural program slicing to from network endpoints to calculate this set of relevent variables. To reason about time from distributed logs (with no assumptions about centralized clocks) Dinv injects vector clocks onto messages, and logs them.</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Concurrency - Distributed systems are inherently concurrent, achieving even a modest amount of synchronization can come at a huge performance penalty. Developers are often forced to use specialized techniques and structures (eventual consistancy, crdt) in order to manage this inherent concurrency.</a:t>
            </a:r>
            <a:endParaRPr/>
          </a:p>
          <a:p>
            <a:pPr indent="0" lvl="0" marL="0" rtl="0">
              <a:spcBef>
                <a:spcPts val="0"/>
              </a:spcBef>
              <a:spcAft>
                <a:spcPts val="0"/>
              </a:spcAft>
              <a:buNone/>
            </a:pPr>
            <a:r>
              <a:t/>
            </a:r>
            <a:endParaRPr/>
          </a:p>
          <a:p>
            <a:pPr indent="0" lvl="0" marL="0" rtl="0">
              <a:spcBef>
                <a:spcPts val="0"/>
              </a:spcBef>
              <a:spcAft>
                <a:spcPts val="0"/>
              </a:spcAft>
              <a:buNone/>
            </a:pPr>
            <a:r>
              <a:rPr lang="en"/>
              <a:t>No Centralized Clock - In addition to concurrency, distributed systems lack a centralized clock. In this context tracking time is costly and diffucult, often causality, and the happens-before relation are the only means of ordering and resasoning about events.</a:t>
            </a:r>
            <a:endParaRPr/>
          </a:p>
          <a:p>
            <a:pPr indent="0" lvl="0" marL="0" rtl="0">
              <a:spcBef>
                <a:spcPts val="0"/>
              </a:spcBef>
              <a:spcAft>
                <a:spcPts val="0"/>
              </a:spcAft>
              <a:buNone/>
            </a:pPr>
            <a:r>
              <a:t/>
            </a:r>
            <a:endParaRPr/>
          </a:p>
          <a:p>
            <a:pPr indent="0" lvl="0" marL="0" rtl="0">
              <a:spcBef>
                <a:spcPts val="0"/>
              </a:spcBef>
              <a:spcAft>
                <a:spcPts val="0"/>
              </a:spcAft>
              <a:buNone/>
            </a:pPr>
            <a:r>
              <a:rPr lang="en"/>
              <a:t>Partial Failures - Lamport’s popular quote “</a:t>
            </a:r>
            <a:r>
              <a:rPr lang="en">
                <a:solidFill>
                  <a:schemeClr val="dk1"/>
                </a:solidFill>
              </a:rPr>
              <a:t>A </a:t>
            </a:r>
            <a:r>
              <a:rPr b="1" lang="en">
                <a:solidFill>
                  <a:schemeClr val="dk1"/>
                </a:solidFill>
              </a:rPr>
              <a:t>distributed system</a:t>
            </a:r>
            <a:r>
              <a:rPr lang="en">
                <a:solidFill>
                  <a:schemeClr val="dk1"/>
                </a:solidFill>
              </a:rPr>
              <a:t> is one in which the failure of a computer you didn't even know existed can render your own computer unusable.”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Shape 4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1" name="Shape 40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Dinv automatically instruments distributed programs to capture their runtime behaviour. Dinv’s analysis is state based, the data that it captures is the runtime state of variables in the distributed system. The number of variables in distributed programs is large, and the number of invariants which can hold across these variables is exponentially larger. For practicality, and higher quality invariants, only variables which directly or indirectly interact with the network are logged for inference. We use interprocedural program slicing to from network endpoints to calculate this set of relevent variables. To reason about time from distributed logs (with no assumptions about centralized clocks) Dinv injects vector clocks onto messages, and logs them.</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0" name="Shape 410"/>
        <p:cNvGrpSpPr/>
        <p:nvPr/>
      </p:nvGrpSpPr>
      <p:grpSpPr>
        <a:xfrm>
          <a:off x="0" y="0"/>
          <a:ext cx="0" cy="0"/>
          <a:chOff x="0" y="0"/>
          <a:chExt cx="0" cy="0"/>
        </a:xfrm>
      </p:grpSpPr>
      <p:sp>
        <p:nvSpPr>
          <p:cNvPr id="411" name="Shape 4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2" name="Shape 41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Dinv automatically instruments distributed programs to capture their runtime behaviour. Dinv’s analysis is state based, the data that it captures is the runtime state of variables in the distributed system. The number of variables in distributed programs is large, and the number of invariants which can hold across these variables is exponentially larger. For practicality, and higher quality invariants, only variables which directly or indirectly interact with the network are logged for inference. We use interprocedural program slicing to from network endpoints to calculate this set of relevent variables. To reason about time from distributed logs (with no assumptions about centralized clocks) Dinv injects vector clocks onto messages, and logs them.</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5" name="Shape 435"/>
        <p:cNvGrpSpPr/>
        <p:nvPr/>
      </p:nvGrpSpPr>
      <p:grpSpPr>
        <a:xfrm>
          <a:off x="0" y="0"/>
          <a:ext cx="0" cy="0"/>
          <a:chOff x="0" y="0"/>
          <a:chExt cx="0" cy="0"/>
        </a:xfrm>
      </p:grpSpPr>
      <p:sp>
        <p:nvSpPr>
          <p:cNvPr id="436" name="Shape 4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7" name="Shape 43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Dinv automatically instruments distributed programs to capture their runtime behaviour. Dinv’s analysis is state based, the data that it captures is the runtime state of variables in the distributed system. The number of variables in distributed programs is large, and the number of invariants which can hold across these variables is exponentially larger. For practicality, and higher quality invariants, only variables which directly or indirectly interact with the network are logged for inference. We use interprocedural program slicing to from network endpoints to calculate this set of relevent variables. To reason about time from distributed logs (with no assumptions about centralized clocks) Dinv injects vector clocks onto messages, and logs them.</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0" name="Shape 460"/>
        <p:cNvGrpSpPr/>
        <p:nvPr/>
      </p:nvGrpSpPr>
      <p:grpSpPr>
        <a:xfrm>
          <a:off x="0" y="0"/>
          <a:ext cx="0" cy="0"/>
          <a:chOff x="0" y="0"/>
          <a:chExt cx="0" cy="0"/>
        </a:xfrm>
      </p:grpSpPr>
      <p:sp>
        <p:nvSpPr>
          <p:cNvPr id="461" name="Shape 4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2" name="Shape 46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Dinv automatically instruments distributed programs to capture their runtime behaviour. Dinv’s analysis is state based, the data that it captures is the runtime state of variables in the distributed system. The number of variables in distributed programs is large, and the number of invariants which can hold across these variables is exponentially larger. For practicality, and higher quality invariants, only variables which directly or indirectly interact with the network are logged for inference. We use interprocedural program slicing to from network endpoints to calculate this set of relevent variables. To reason about time from distributed logs (with no assumptions about centralized clocks) Dinv injects vector clocks onto messages, and logs them.</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5" name="Shape 485"/>
        <p:cNvGrpSpPr/>
        <p:nvPr/>
      </p:nvGrpSpPr>
      <p:grpSpPr>
        <a:xfrm>
          <a:off x="0" y="0"/>
          <a:ext cx="0" cy="0"/>
          <a:chOff x="0" y="0"/>
          <a:chExt cx="0" cy="0"/>
        </a:xfrm>
      </p:grpSpPr>
      <p:sp>
        <p:nvSpPr>
          <p:cNvPr id="486" name="Shape 4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7" name="Shape 48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Dinv automatically instruments distributed programs to capture their runtime behaviour. Dinv’s analysis is state based, the data that it captures is the runtime state of variables in the distributed system. The number of variables in distributed programs is large, and the number of invariants which can hold across these variables is exponentially larger. For practicality, and higher quality invariants, only variables which directly or indirectly interact with the network are logged for inference. We use interprocedural program slicing to from network endpoints to calculate this set of relevent variables. To reason about time from distributed logs (with no assumptions about centralized clocks) Dinv injects vector clocks onto messages, and logs them.</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0" name="Shape 510"/>
        <p:cNvGrpSpPr/>
        <p:nvPr/>
      </p:nvGrpSpPr>
      <p:grpSpPr>
        <a:xfrm>
          <a:off x="0" y="0"/>
          <a:ext cx="0" cy="0"/>
          <a:chOff x="0" y="0"/>
          <a:chExt cx="0" cy="0"/>
        </a:xfrm>
      </p:grpSpPr>
      <p:sp>
        <p:nvSpPr>
          <p:cNvPr id="511" name="Shape 5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12" name="Shape 51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Dinv automatically instruments distributed programs to capture their runtime behaviour. Dinv’s analysis is state based, the data that it captures is the runtime state of variables in the distributed system. The number of variables in distributed programs is large, and the number of invariants which can hold across these variables is exponentially larger. For practicality, and higher quality invariants, only variables which directly or indirectly interact with the network are logged for inference. We use interprocedural program slicing to from network endpoints to calculate this set of relevent variables. To reason about time from distributed logs (with no assumptions about centralized clocks) Dinv injects vector clocks onto messages, and logs them.</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6" name="Shape 526"/>
        <p:cNvGrpSpPr/>
        <p:nvPr/>
      </p:nvGrpSpPr>
      <p:grpSpPr>
        <a:xfrm>
          <a:off x="0" y="0"/>
          <a:ext cx="0" cy="0"/>
          <a:chOff x="0" y="0"/>
          <a:chExt cx="0" cy="0"/>
        </a:xfrm>
      </p:grpSpPr>
      <p:sp>
        <p:nvSpPr>
          <p:cNvPr id="527" name="Shape 5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8" name="Shape 52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3" name="Shape 533"/>
        <p:cNvGrpSpPr/>
        <p:nvPr/>
      </p:nvGrpSpPr>
      <p:grpSpPr>
        <a:xfrm>
          <a:off x="0" y="0"/>
          <a:ext cx="0" cy="0"/>
          <a:chOff x="0" y="0"/>
          <a:chExt cx="0" cy="0"/>
        </a:xfrm>
      </p:grpSpPr>
      <p:sp>
        <p:nvSpPr>
          <p:cNvPr id="534" name="Shape 5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35" name="Shape 53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Logs generated with vector clocks form a partial order on the execution. The number of consistent, potentially valid, global states is exponential in the length of the execution, and the number of participating nodes. This double exponentially makes analyzing all states intractable. Dinv uses “ground states - global states in which no messages are in flight” as a sampling heuristic to collapse the number of partial orderings. In antagonistic executions ground states are not present, but in the executions of real systems they are frequent, and were sufficient to detect a large class of invariants in our evaluation. Post execution a variety of communication patterns are extracted from the global states. Reoccurring communication patterns, with matching sets of logged variables are bucketed together. Each bucket is used as input to daikon, the invariant inference tool, which treats each instance of the communication pattern as evidence for the invariants that hold across it’s subset of global state.</a:t>
            </a:r>
            <a:endParaRPr/>
          </a:p>
          <a:p>
            <a:pPr indent="0" lvl="0" marL="0" rtl="0">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0" name="Shape 540"/>
        <p:cNvGrpSpPr/>
        <p:nvPr/>
      </p:nvGrpSpPr>
      <p:grpSpPr>
        <a:xfrm>
          <a:off x="0" y="0"/>
          <a:ext cx="0" cy="0"/>
          <a:chOff x="0" y="0"/>
          <a:chExt cx="0" cy="0"/>
        </a:xfrm>
      </p:grpSpPr>
      <p:sp>
        <p:nvSpPr>
          <p:cNvPr id="541" name="Shape 5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42" name="Shape 54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Logs generated with vector clocks form a partial order on the execution. The number of consistent, potentially valid, global states is exponential in the length of the execution, and the number of participating nodes. This double exponentially makes analyzing all states intractable. Dinv uses “ground states - global states in which no messages are in flight” as a sampling heuristic to collapse the number of partial orderings. In antagonistic executions ground states are not present, but in the executions of real systems they are frequent, and were sufficient to detect a large class of invariants in our evaluation. Post execution a variety of communication patterns are extracted from the global states. Reoccurring communication patterns, with matching sets of logged variables are bucketed together. Each bucket is used as input to daikon, the invariant inference tool, which treats each instance of the communication pattern as evidence for the invariants that hold across it’s subset of global state.</a:t>
            </a:r>
            <a:endParaRPr/>
          </a:p>
          <a:p>
            <a:pPr indent="0" lvl="0" marL="0" rtl="0">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8" name="Shape 548"/>
        <p:cNvGrpSpPr/>
        <p:nvPr/>
      </p:nvGrpSpPr>
      <p:grpSpPr>
        <a:xfrm>
          <a:off x="0" y="0"/>
          <a:ext cx="0" cy="0"/>
          <a:chOff x="0" y="0"/>
          <a:chExt cx="0" cy="0"/>
        </a:xfrm>
      </p:grpSpPr>
      <p:sp>
        <p:nvSpPr>
          <p:cNvPr id="549" name="Shape 5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50" name="Shape 5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Logs generated with vector clocks form a partial order on the execution. The number of consistent, potentially valid, global states is exponential in the length of the execution, and the number of participating nodes. This double exponentially makes analyzing all states intractable. Dinv uses “ground states - global states in which no messages are in flight” as a sampling heuristic to collapse the number of partial orderings. In antagonistic executions ground states are not present, but in the executions of real systems they are frequent, and were sufficient to detect a large class of invariants in our evaluation. Post execution a variety of communication patterns are extracted from the global states. Reoccurring communication patterns, with matching sets of logged variables are bucketed together. Each bucket is used as input to daikon, the invariant inference tool, which treats each instance of the communication pattern as evidence for the invariants that hold across it’s subset of global state.</a:t>
            </a:r>
            <a:endParaRPr/>
          </a:p>
          <a:p>
            <a:pPr indent="0" lvl="0" marL="0" rt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**This part of the presentation will have to be honed for to achieve the best affect.</a:t>
            </a:r>
            <a:endParaRPr/>
          </a:p>
          <a:p>
            <a:pPr indent="0" lvl="0" marL="0">
              <a:spcBef>
                <a:spcPts val="0"/>
              </a:spcBef>
              <a:spcAft>
                <a:spcPts val="0"/>
              </a:spcAft>
              <a:buNone/>
            </a:pPr>
            <a:r>
              <a:rPr lang="en"/>
              <a:t>Stage note: This should be led into hard from the previous slide, after listing off each of the troubles on the prior slide I should lead into this one by making a small argument to pathos</a:t>
            </a:r>
            <a:endParaRPr/>
          </a:p>
          <a:p>
            <a:pPr indent="0" lvl="0" marL="0">
              <a:spcBef>
                <a:spcPts val="0"/>
              </a:spcBef>
              <a:spcAft>
                <a:spcPts val="0"/>
              </a:spcAft>
              <a:buNone/>
            </a:pPr>
            <a:r>
              <a:rPr lang="en"/>
              <a:t>-As i’m sure you are all aware, especally after the 3 testing, and debugging sessions</a:t>
            </a:r>
            <a:endParaRPr/>
          </a:p>
          <a:p>
            <a:pPr indent="0" lvl="0" marL="0">
              <a:spcBef>
                <a:spcPts val="0"/>
              </a:spcBef>
              <a:spcAft>
                <a:spcPts val="0"/>
              </a:spcAft>
              <a:buNone/>
            </a:pPr>
            <a:r>
              <a:rPr lang="en"/>
              <a:t>-It’s Okay, Developers dont make mistakes, all software does exactly what it’s supposed to everytime</a:t>
            </a:r>
            <a:endParaRPr/>
          </a:p>
          <a:p>
            <a:pPr indent="0" lvl="0" marL="0">
              <a:spcBef>
                <a:spcPts val="0"/>
              </a:spcBef>
              <a:spcAft>
                <a:spcPts val="0"/>
              </a:spcAft>
              <a:buNone/>
            </a:pPr>
            <a:r>
              <a:t/>
            </a:r>
            <a:endParaRPr/>
          </a:p>
          <a:p>
            <a:pPr indent="0" lvl="0" marL="0">
              <a:spcBef>
                <a:spcPts val="0"/>
              </a:spcBef>
              <a:spcAft>
                <a:spcPts val="0"/>
              </a:spcAft>
              <a:buNone/>
            </a:pPr>
            <a:r>
              <a:rPr lang="en"/>
              <a:t>Stage Note: Queue some indicator that this silly strawman is not the case</a:t>
            </a:r>
            <a:endParaRPr/>
          </a:p>
          <a:p>
            <a:pPr indent="0" lvl="0" marL="0">
              <a:spcBef>
                <a:spcPts val="0"/>
              </a:spcBef>
              <a:spcAft>
                <a:spcPts val="0"/>
              </a:spcAft>
              <a:buNone/>
            </a:pPr>
            <a:r>
              <a:rPr lang="en"/>
              <a:t>In fact testing, debugging, and developing distributed systems is extremely difficult (More of an art than a science / largely best effort)</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6" name="Shape 556"/>
        <p:cNvGrpSpPr/>
        <p:nvPr/>
      </p:nvGrpSpPr>
      <p:grpSpPr>
        <a:xfrm>
          <a:off x="0" y="0"/>
          <a:ext cx="0" cy="0"/>
          <a:chOff x="0" y="0"/>
          <a:chExt cx="0" cy="0"/>
        </a:xfrm>
      </p:grpSpPr>
      <p:sp>
        <p:nvSpPr>
          <p:cNvPr id="557" name="Shape 5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58" name="Shape 5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Logs generated with vector clocks form a partial order on the execution. The number of consistent, potentially valid, global states is exponential in the length of the execution, and the number of participating nodes. This double exponentially makes analyzing all states intractable. Dinv uses “ground states - global states in which no messages are in flight” as a sampling heuristic to collapse the number of partial orderings. In antagonistic executions ground states are not present, but in the executions of real systems they are frequent, and were sufficient to detect a large class of invariants in our evaluation. Post execution a variety of communication patterns are extracted from the global states. Reoccurring communication patterns, with matching sets of logged variables are bucketed together. Each bucket is used as input to daikon, the invariant inference tool, which treats each instance of the communication pattern as evidence for the invariants that hold across it’s subset of global state.</a:t>
            </a:r>
            <a:endParaRPr/>
          </a:p>
          <a:p>
            <a:pPr indent="0" lvl="0" marL="0" rtl="0">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4" name="Shape 564"/>
        <p:cNvGrpSpPr/>
        <p:nvPr/>
      </p:nvGrpSpPr>
      <p:grpSpPr>
        <a:xfrm>
          <a:off x="0" y="0"/>
          <a:ext cx="0" cy="0"/>
          <a:chOff x="0" y="0"/>
          <a:chExt cx="0" cy="0"/>
        </a:xfrm>
      </p:grpSpPr>
      <p:sp>
        <p:nvSpPr>
          <p:cNvPr id="565" name="Shape 5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66" name="Shape 5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Logs generated with vector clocks form a partial order on the execution. The number of consistent, potentially valid, global states is exponential in the length of the execution, and the number of participating nodes. This double exponentially makes analyzing all states intractable. Dinv uses “ground states - global states in which no messages are in flight” as a sampling heuristic to collapse the number of partial orderings. In antagonistic executions ground states are not present, but in the executions of real systems they are frequent, and were sufficient to detect a large class of invariants in our evaluation. Post execution a variety of communication patterns are extracted from the global states. Reoccurring communication patterns, with matching sets of logged variables are bucketed together. Each bucket is used as input to daikon, the invariant inference tool, which treats each instance of the communication pattern as evidence for the invariants that hold across it’s subset of global state.</a:t>
            </a:r>
            <a:endParaRPr/>
          </a:p>
          <a:p>
            <a:pPr indent="0" lvl="0" marL="0" rtl="0">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4" name="Shape 574"/>
        <p:cNvGrpSpPr/>
        <p:nvPr/>
      </p:nvGrpSpPr>
      <p:grpSpPr>
        <a:xfrm>
          <a:off x="0" y="0"/>
          <a:ext cx="0" cy="0"/>
          <a:chOff x="0" y="0"/>
          <a:chExt cx="0" cy="0"/>
        </a:xfrm>
      </p:grpSpPr>
      <p:sp>
        <p:nvSpPr>
          <p:cNvPr id="575" name="Shape 5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6" name="Shape 57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Logs generated with vector clocks form a partial order on the execution. The number of consistent, potentially valid, global states is exponential in the length of the execution, and the number of participating nodes. This double exponentially makes analyzing all states intractable. Dinv uses “ground states - global states in which no messages are in flight” as a sampling heuristic to collapse the number of partial orderings. In antagonistic executions ground states are not present, but in the executions of real systems they are frequent, and were sufficient to detect a large class of invariants in our evaluation. Post execution a variety of communication patterns are extracted from the global states. Reoccurring communication patterns, with matching sets of logged variables are bucketed together. Each bucket is used as input to daikon, the invariant inference tool, which treats each instance of the communication pattern as evidence for the invariants that hold across it’s subset of global state.</a:t>
            </a:r>
            <a:endParaRPr/>
          </a:p>
          <a:p>
            <a:pPr indent="0" lvl="0" marL="0" rtl="0">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1" name="Shape 581"/>
        <p:cNvGrpSpPr/>
        <p:nvPr/>
      </p:nvGrpSpPr>
      <p:grpSpPr>
        <a:xfrm>
          <a:off x="0" y="0"/>
          <a:ext cx="0" cy="0"/>
          <a:chOff x="0" y="0"/>
          <a:chExt cx="0" cy="0"/>
        </a:xfrm>
      </p:grpSpPr>
      <p:sp>
        <p:nvSpPr>
          <p:cNvPr id="582" name="Shape 5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3" name="Shape 58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Logs generated with vector clocks form a partial order on the execution. The number of consistent, potentially valid, global states is exponential in the length of the execution, and the number of participating nodes. This double exponentially makes analyzing all states intractable. Dinv uses “ground states - global states in which no messages are in flight” as a sampling heuristic to collapse the number of partial orderings. In antagonistic executions ground states are not present, but in the executions of real systems they are frequent, and were sufficient to detect a large class of invariants in our evaluation. Post execution a variety of communication patterns are extracted from the global states. Reoccurring communication patterns, with matching sets of logged variables are bucketed together. Each bucket is used as input to daikon, the invariant inference tool, which treats each instance of the communication pattern as evidence for the invariants that hold across it’s subset of global state.</a:t>
            </a:r>
            <a:endParaRPr/>
          </a:p>
          <a:p>
            <a:pPr indent="0" lvl="0" marL="0" rtl="0">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8" name="Shape 588"/>
        <p:cNvGrpSpPr/>
        <p:nvPr/>
      </p:nvGrpSpPr>
      <p:grpSpPr>
        <a:xfrm>
          <a:off x="0" y="0"/>
          <a:ext cx="0" cy="0"/>
          <a:chOff x="0" y="0"/>
          <a:chExt cx="0" cy="0"/>
        </a:xfrm>
      </p:grpSpPr>
      <p:sp>
        <p:nvSpPr>
          <p:cNvPr id="589" name="Shape 5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0" name="Shape 5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Logs generated with vector clocks form a partial order on the execution. The number of consistent, potentially valid, global states is exponential in the length of the execution, and the number of participating nodes. This double exponentially makes analyzing all states intractable. Dinv uses “ground states - global states in which no messages are in flight” as a sampling heuristic to collapse the number of partial orderings. In antagonistic executions ground states are not present, but in the executions of real systems they are frequent, and were sufficient to detect a large class of invariants in our evaluation. Post execution a variety of communication patterns are extracted from the global states. Reoccurring communication patterns, with matching sets of logged variables are bucketed together. Each bucket is used as input to daikon, the invariant inference tool, which treats each instance of the communication pattern as evidence for the invariants that hold across it’s subset of global state.</a:t>
            </a:r>
            <a:endParaRPr/>
          </a:p>
          <a:p>
            <a:pPr indent="0" lvl="0" marL="0" rtl="0">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5" name="Shape 595"/>
        <p:cNvGrpSpPr/>
        <p:nvPr/>
      </p:nvGrpSpPr>
      <p:grpSpPr>
        <a:xfrm>
          <a:off x="0" y="0"/>
          <a:ext cx="0" cy="0"/>
          <a:chOff x="0" y="0"/>
          <a:chExt cx="0" cy="0"/>
        </a:xfrm>
      </p:grpSpPr>
      <p:sp>
        <p:nvSpPr>
          <p:cNvPr id="596" name="Shape 5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7" name="Shape 59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Logs generated with vector clocks form a partial order on the execution. The number of consistent, potentially valid, global states is exponential in the length of the execution, and the number of participating nodes. This double exponentially makes analyzing all states intractable. Dinv uses “ground states - global states in which no messages are in flight” as a sampling heuristic to collapse the number of partial orderings. In antagonistic executions ground states are not present, but in the executions of real systems they are frequent, and were sufficient to detect a large class of invariants in our evaluation. Post execution a variety of communication patterns are extracted from the global states. Reoccurring communication patterns, with matching sets of logged variables are bucketed together. Each bucket is used as input to daikon, the invariant inference tool, which treats each instance of the communication pattern as evidence for the invariants that hold across it’s subset of global state.</a:t>
            </a:r>
            <a:endParaRPr/>
          </a:p>
          <a:p>
            <a:pPr indent="0" lvl="0" marL="0" rtl="0">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2" name="Shape 602"/>
        <p:cNvGrpSpPr/>
        <p:nvPr/>
      </p:nvGrpSpPr>
      <p:grpSpPr>
        <a:xfrm>
          <a:off x="0" y="0"/>
          <a:ext cx="0" cy="0"/>
          <a:chOff x="0" y="0"/>
          <a:chExt cx="0" cy="0"/>
        </a:xfrm>
      </p:grpSpPr>
      <p:sp>
        <p:nvSpPr>
          <p:cNvPr id="603" name="Shape 6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4" name="Shape 60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Logs generated with vector clocks form a partial order on the execution. The number of consistent, potentially valid, global states is exponential in the length of the execution, and the number of participating nodes. This double exponentially makes analyzing all states intractable. Dinv uses “ground states - global states in which no messages are in flight” as a sampling heuristic to collapse the number of partial orderings. In antagonistic executions ground states are not present, but in the executions of real systems they are frequent, and were sufficient to detect a large class of invariants in our evaluation. Post execution a variety of communication patterns are extracted from the global states. Reoccurring communication patterns, with matching sets of logged variables are bucketed together. Each bucket is used as input to daikon, the invariant inference tool, which treats each instance of the communication pattern as evidence for the invariants that hold across it’s subset of global state.</a:t>
            </a:r>
            <a:endParaRPr/>
          </a:p>
          <a:p>
            <a:pPr indent="0" lvl="0" marL="0" rtl="0">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9" name="Shape 609"/>
        <p:cNvGrpSpPr/>
        <p:nvPr/>
      </p:nvGrpSpPr>
      <p:grpSpPr>
        <a:xfrm>
          <a:off x="0" y="0"/>
          <a:ext cx="0" cy="0"/>
          <a:chOff x="0" y="0"/>
          <a:chExt cx="0" cy="0"/>
        </a:xfrm>
      </p:grpSpPr>
      <p:sp>
        <p:nvSpPr>
          <p:cNvPr id="610" name="Shape 6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1" name="Shape 61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Logs generated with vector clocks form a partial order on the execution. The number of consistent, potentially valid, global states is exponential in the length of the execution, and the number of participating nodes. This double exponentially makes analyzing all states intractable. Dinv uses “ground states - global states in which no messages are in flight” as a sampling heuristic to collapse the number of partial orderings. In antagonistic executions ground states are not present, but in the executions of real systems they are frequent, and were sufficient to detect a large class of invariants in our evaluation. Post execution a variety of communication patterns are extracted from the global states. Reoccurring communication patterns, with matching sets of logged variables are bucketed together. Each bucket is used as input to daikon, the invariant inference tool, which treats each instance of the communication pattern as evidence for the invariants that hold across it’s subset of global state.</a:t>
            </a:r>
            <a:endParaRPr/>
          </a:p>
          <a:p>
            <a:pPr indent="0" lvl="0" marL="0" rtl="0">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6" name="Shape 616"/>
        <p:cNvGrpSpPr/>
        <p:nvPr/>
      </p:nvGrpSpPr>
      <p:grpSpPr>
        <a:xfrm>
          <a:off x="0" y="0"/>
          <a:ext cx="0" cy="0"/>
          <a:chOff x="0" y="0"/>
          <a:chExt cx="0" cy="0"/>
        </a:xfrm>
      </p:grpSpPr>
      <p:sp>
        <p:nvSpPr>
          <p:cNvPr id="617" name="Shape 6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8" name="Shape 61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Logs generated with vector clocks form a partial order on the execution. The number of consistent, potentially valid, global states is exponential in the length of the execution, and the number of participating nodes. This double exponentially makes analyzing all states intractable. Dinv uses “ground states - global states in which no messages are in flight” as a sampling heuristic to collapse the number of partial orderings. In antagonistic executions ground states are not present, but in the executions of real systems they are frequent, and were sufficient to detect a large class of invariants in our evaluation. Post execution a variety of communication patterns are extracted from the global states. Reoccurring communication patterns, with matching sets of logged variables are bucketed together. Each bucket is used as input to daikon, the invariant inference tool, which treats each instance of the communication pattern as evidence for the invariants that hold across it’s subset of global state.</a:t>
            </a:r>
            <a:endParaRPr/>
          </a:p>
          <a:p>
            <a:pPr indent="0" lvl="0" marL="0" rtl="0">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3" name="Shape 623"/>
        <p:cNvGrpSpPr/>
        <p:nvPr/>
      </p:nvGrpSpPr>
      <p:grpSpPr>
        <a:xfrm>
          <a:off x="0" y="0"/>
          <a:ext cx="0" cy="0"/>
          <a:chOff x="0" y="0"/>
          <a:chExt cx="0" cy="0"/>
        </a:xfrm>
      </p:grpSpPr>
      <p:sp>
        <p:nvSpPr>
          <p:cNvPr id="624" name="Shape 6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5" name="Shape 62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Logs generated with vector clocks form a partial order on the execution. The number of consistent, potentially valid, global states is exponential in the length of the execution, and the number of participating nodes. This double exponentially makes analyzing all states intractable. Dinv uses “ground states - global states in which no messages are in flight” as a sampling heuristic to collapse the number of partial orderings. In antagonistic executions ground states are not present, but in the executions of real systems they are frequent, and were sufficient to detect a large class of invariants in our evaluation. Post execution a variety of communication patterns are extracted from the global states. Reoccurring communication patterns, with matching sets of logged variables are bucketed together. Each bucket is used as input to daikon, the invariant inference tool, which treats each instance of the communication pattern as evidence for the invariants that hold across it’s subset of global state.</a:t>
            </a:r>
            <a:endParaRPr/>
          </a:p>
          <a:p>
            <a:pPr indent="0" lvl="0" marL="0" rt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rPr lang="en"/>
              <a:t>Verification [ IronFleet, Verdi, Chapar;</a:t>
            </a:r>
            <a:endParaRPr/>
          </a:p>
          <a:p>
            <a:pPr indent="0" lvl="0" marL="0" rtl="0">
              <a:spcBef>
                <a:spcPts val="0"/>
              </a:spcBef>
              <a:spcAft>
                <a:spcPts val="0"/>
              </a:spcAft>
              <a:buNone/>
            </a:pPr>
            <a:r>
              <a:rPr lang="en"/>
              <a:t>		TLA+, Spin, </a:t>
            </a:r>
            <a:endParaRPr/>
          </a:p>
          <a:p>
            <a:pPr indent="0" lvl="0" marL="0" rtl="0">
              <a:spcBef>
                <a:spcPts val="0"/>
              </a:spcBef>
              <a:spcAft>
                <a:spcPts val="0"/>
              </a:spcAft>
              <a:buNone/>
            </a:pPr>
            <a:r>
              <a:rPr lang="en">
                <a:solidFill>
                  <a:schemeClr val="dk1"/>
                </a:solidFill>
              </a:rPr>
              <a:t>Bug Detection [ Modist, Demi, ]</a:t>
            </a:r>
            <a:endParaRPr>
              <a:solidFill>
                <a:schemeClr val="dk1"/>
              </a:solidFill>
            </a:endParaRPr>
          </a:p>
          <a:p>
            <a:pPr indent="0" lvl="0" marL="0" rtl="0">
              <a:spcBef>
                <a:spcPts val="0"/>
              </a:spcBef>
              <a:spcAft>
                <a:spcPts val="0"/>
              </a:spcAft>
              <a:buNone/>
            </a:pPr>
            <a:r>
              <a:rPr lang="en">
                <a:solidFill>
                  <a:schemeClr val="dk1"/>
                </a:solidFill>
              </a:rPr>
              <a:t>Runtime Checkers [ D3S ] </a:t>
            </a:r>
            <a:endParaRPr>
              <a:solidFill>
                <a:schemeClr val="dk1"/>
              </a:solidFill>
            </a:endParaRPr>
          </a:p>
          <a:p>
            <a:pPr indent="0" lvl="0" marL="0" rtl="0">
              <a:spcBef>
                <a:spcPts val="0"/>
              </a:spcBef>
              <a:spcAft>
                <a:spcPts val="0"/>
              </a:spcAft>
              <a:buNone/>
            </a:pPr>
            <a:r>
              <a:rPr lang="en">
                <a:solidFill>
                  <a:schemeClr val="dk1"/>
                </a:solidFill>
              </a:rPr>
              <a:t>Tracing - PivotTracing, X-Trace, Dapper</a:t>
            </a:r>
            <a:endParaRPr>
              <a:solidFill>
                <a:schemeClr val="dk1"/>
              </a:solidFill>
            </a:endParaRPr>
          </a:p>
          <a:p>
            <a:pPr indent="0" lvl="0" marL="0" rtl="0">
              <a:spcBef>
                <a:spcPts val="0"/>
              </a:spcBef>
              <a:spcAft>
                <a:spcPts val="0"/>
              </a:spcAft>
              <a:buClr>
                <a:schemeClr val="dk1"/>
              </a:buClr>
              <a:buSzPts val="1100"/>
              <a:buFont typeface="Arial"/>
              <a:buNone/>
            </a:pPr>
            <a:r>
              <a:rPr lang="en">
                <a:solidFill>
                  <a:schemeClr val="dk1"/>
                </a:solidFill>
              </a:rPr>
              <a:t>Log Analysis - ShiViz CACM’16, </a:t>
            </a:r>
            <a:endParaRPr>
              <a:solidFill>
                <a:schemeClr val="dk1"/>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0" name="Shape 630"/>
        <p:cNvGrpSpPr/>
        <p:nvPr/>
      </p:nvGrpSpPr>
      <p:grpSpPr>
        <a:xfrm>
          <a:off x="0" y="0"/>
          <a:ext cx="0" cy="0"/>
          <a:chOff x="0" y="0"/>
          <a:chExt cx="0" cy="0"/>
        </a:xfrm>
      </p:grpSpPr>
      <p:sp>
        <p:nvSpPr>
          <p:cNvPr id="631" name="Shape 6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2" name="Shape 63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Logs generated with vector clocks form a partial order on the execution. The number of consistent, potentially valid, global states is exponential in the length of the execution, and the number of participating nodes. This double exponentially makes analyzing all states intractable. Dinv uses “ground states - global states in which no messages are in flight” as a sampling heuristic to collapse the number of partial orderings. In antagonistic executions ground states are not present, but in the executions of real systems they are frequent, and were sufficient to detect a large class of invariants in our evaluation. Post execution a variety of communication patterns are extracted from the global states. Reoccurring communication patterns, with matching sets of logged variables are bucketed together. Each bucket is used as input to daikon, the invariant inference tool, which treats each instance of the communication pattern as evidence for the invariants that hold across it’s subset of global state.</a:t>
            </a:r>
            <a:endParaRPr/>
          </a:p>
          <a:p>
            <a:pPr indent="0" lvl="0" marL="0" rtl="0">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7" name="Shape 647"/>
        <p:cNvGrpSpPr/>
        <p:nvPr/>
      </p:nvGrpSpPr>
      <p:grpSpPr>
        <a:xfrm>
          <a:off x="0" y="0"/>
          <a:ext cx="0" cy="0"/>
          <a:chOff x="0" y="0"/>
          <a:chExt cx="0" cy="0"/>
        </a:xfrm>
      </p:grpSpPr>
      <p:sp>
        <p:nvSpPr>
          <p:cNvPr id="648" name="Shape 6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9" name="Shape 64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Dinv provides a lightweight mechanism for enforcing infrared invariants via distributed asserts. Dinv asserts are broadcast by an asserter, and a state snapshot is scheduled in a synchronized fashion. The snapshot is aggregated back to the asserter which can then compose the distributed state and evaluate the assertion. Vector clocks are used to resolve the quality of the snapshot, ie if the synchronized snapshot violated the happens-before relation.</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5" name="Shape 655"/>
        <p:cNvGrpSpPr/>
        <p:nvPr/>
      </p:nvGrpSpPr>
      <p:grpSpPr>
        <a:xfrm>
          <a:off x="0" y="0"/>
          <a:ext cx="0" cy="0"/>
          <a:chOff x="0" y="0"/>
          <a:chExt cx="0" cy="0"/>
        </a:xfrm>
      </p:grpSpPr>
      <p:sp>
        <p:nvSpPr>
          <p:cNvPr id="656" name="Shape 6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7" name="Shape 6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Dinv provides a lightweight mechanism for enforcing infrared invariants via distributed asserts. Dinv asserts are broadcast by an asserter, and a state snapshot is scheduled in a synchronized fashion. The snapshot is aggregated back to the asserter which can then compose the distributed state and evaluate the assertion. Vector clocks are used to resolve the quality of the snapshot, ie if the synchronized snapshot violated the happens-before relation.</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3" name="Shape 663"/>
        <p:cNvGrpSpPr/>
        <p:nvPr/>
      </p:nvGrpSpPr>
      <p:grpSpPr>
        <a:xfrm>
          <a:off x="0" y="0"/>
          <a:ext cx="0" cy="0"/>
          <a:chOff x="0" y="0"/>
          <a:chExt cx="0" cy="0"/>
        </a:xfrm>
      </p:grpSpPr>
      <p:sp>
        <p:nvSpPr>
          <p:cNvPr id="664" name="Shape 6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5" name="Shape 66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Dinv provides a lightweight mechanism for enforcing infrared invariants via distributed asserts. Dinv asserts are broadcast by an asserter, and a state snapshot is scheduled in a synchronized fashion. The snapshot is aggregated back to the asserter which can then compose the distributed state and evaluate the assertion. Vector clocks are used to resolve the quality of the snapshot, ie if the synchronized snapshot violated the happens-before relation.</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1" name="Shape 671"/>
        <p:cNvGrpSpPr/>
        <p:nvPr/>
      </p:nvGrpSpPr>
      <p:grpSpPr>
        <a:xfrm>
          <a:off x="0" y="0"/>
          <a:ext cx="0" cy="0"/>
          <a:chOff x="0" y="0"/>
          <a:chExt cx="0" cy="0"/>
        </a:xfrm>
      </p:grpSpPr>
      <p:sp>
        <p:nvSpPr>
          <p:cNvPr id="672" name="Shape 6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3" name="Shape 67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Dinv provides a lightweight mechanism for enforcing infrared invariants via distributed asserts. Dinv asserts are broadcast by an asserter, and a state snapshot is scheduled in a synchronized fashion. The snapshot is aggregated back to the asserter which can then compose the distributed state and evaluate the assertion. Vector clocks are used to resolve the quality of the snapshot, ie if the synchronized snapshot violated the happens-before relation.</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9" name="Shape 679"/>
        <p:cNvGrpSpPr/>
        <p:nvPr/>
      </p:nvGrpSpPr>
      <p:grpSpPr>
        <a:xfrm>
          <a:off x="0" y="0"/>
          <a:ext cx="0" cy="0"/>
          <a:chOff x="0" y="0"/>
          <a:chExt cx="0" cy="0"/>
        </a:xfrm>
      </p:grpSpPr>
      <p:sp>
        <p:nvSpPr>
          <p:cNvPr id="680" name="Shape 6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1" name="Shape 68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Dinv provides a lightweight mechanism for enforcing infrared invariants via distributed asserts. Dinv asserts are broadcast by an asserter, and a state snapshot is scheduled in a synchronized fashion. The snapshot is aggregated back to the asserter which can then compose the distributed state and evaluate the assertion. Vector clocks are used to resolve the quality of the snapshot, ie if the synchronized snapshot violated the happens-before relation.</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7" name="Shape 687"/>
        <p:cNvGrpSpPr/>
        <p:nvPr/>
      </p:nvGrpSpPr>
      <p:grpSpPr>
        <a:xfrm>
          <a:off x="0" y="0"/>
          <a:ext cx="0" cy="0"/>
          <a:chOff x="0" y="0"/>
          <a:chExt cx="0" cy="0"/>
        </a:xfrm>
      </p:grpSpPr>
      <p:sp>
        <p:nvSpPr>
          <p:cNvPr id="688" name="Shape 6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9" name="Shape 68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0" name="Shape 700"/>
        <p:cNvGrpSpPr/>
        <p:nvPr/>
      </p:nvGrpSpPr>
      <p:grpSpPr>
        <a:xfrm>
          <a:off x="0" y="0"/>
          <a:ext cx="0" cy="0"/>
          <a:chOff x="0" y="0"/>
          <a:chExt cx="0" cy="0"/>
        </a:xfrm>
      </p:grpSpPr>
      <p:sp>
        <p:nvSpPr>
          <p:cNvPr id="701" name="Shape 7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2" name="Shape 70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The strong leadership property is important, but It should be second fiddle to a G O O D discription of etcd, perhaps as a replicated state machine similar to paxos, but with some N I C E simplifications which make it nice to use.</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9" name="Shape 709"/>
        <p:cNvGrpSpPr/>
        <p:nvPr/>
      </p:nvGrpSpPr>
      <p:grpSpPr>
        <a:xfrm>
          <a:off x="0" y="0"/>
          <a:ext cx="0" cy="0"/>
          <a:chOff x="0" y="0"/>
          <a:chExt cx="0" cy="0"/>
        </a:xfrm>
      </p:grpSpPr>
      <p:sp>
        <p:nvSpPr>
          <p:cNvPr id="710" name="Shape 7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1" name="Shape 71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The strong leadership property is important, but It should be second fiddle to a G O O D discription of etcd, perhaps as a replicated state machine similar to paxos, but with some N I C E simplifications which make it nice to use.</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9" name="Shape 719"/>
        <p:cNvGrpSpPr/>
        <p:nvPr/>
      </p:nvGrpSpPr>
      <p:grpSpPr>
        <a:xfrm>
          <a:off x="0" y="0"/>
          <a:ext cx="0" cy="0"/>
          <a:chOff x="0" y="0"/>
          <a:chExt cx="0" cy="0"/>
        </a:xfrm>
      </p:grpSpPr>
      <p:sp>
        <p:nvSpPr>
          <p:cNvPr id="720" name="Shape 7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1" name="Shape 72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The strong leadership property is important, but It should be second fiddle to a G O O D discription of etcd, perhaps as a replicated state machine similar to paxos, but with some N I C E simplifications which make it nice to use.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rPr lang="en"/>
              <a:t>Verification [ IronFleet, Verdi, Chapar;</a:t>
            </a:r>
            <a:endParaRPr/>
          </a:p>
          <a:p>
            <a:pPr indent="0" lvl="0" marL="0" rtl="0">
              <a:spcBef>
                <a:spcPts val="0"/>
              </a:spcBef>
              <a:spcAft>
                <a:spcPts val="0"/>
              </a:spcAft>
              <a:buNone/>
            </a:pPr>
            <a:r>
              <a:rPr lang="en"/>
              <a:t>		TLA+, Spin, </a:t>
            </a:r>
            <a:endParaRPr/>
          </a:p>
          <a:p>
            <a:pPr indent="0" lvl="0" marL="0" rtl="0">
              <a:spcBef>
                <a:spcPts val="0"/>
              </a:spcBef>
              <a:spcAft>
                <a:spcPts val="0"/>
              </a:spcAft>
              <a:buNone/>
            </a:pPr>
            <a:r>
              <a:rPr lang="en">
                <a:solidFill>
                  <a:schemeClr val="dk1"/>
                </a:solidFill>
              </a:rPr>
              <a:t>Bug Detection [ Modist, Demi, ]</a:t>
            </a:r>
            <a:endParaRPr>
              <a:solidFill>
                <a:schemeClr val="dk1"/>
              </a:solidFill>
            </a:endParaRPr>
          </a:p>
          <a:p>
            <a:pPr indent="0" lvl="0" marL="0" rtl="0">
              <a:spcBef>
                <a:spcPts val="0"/>
              </a:spcBef>
              <a:spcAft>
                <a:spcPts val="0"/>
              </a:spcAft>
              <a:buNone/>
            </a:pPr>
            <a:r>
              <a:rPr lang="en">
                <a:solidFill>
                  <a:schemeClr val="dk1"/>
                </a:solidFill>
              </a:rPr>
              <a:t>Runtime Checkers [ D3S ] </a:t>
            </a:r>
            <a:endParaRPr>
              <a:solidFill>
                <a:schemeClr val="dk1"/>
              </a:solidFill>
            </a:endParaRPr>
          </a:p>
          <a:p>
            <a:pPr indent="0" lvl="0" marL="0" rtl="0">
              <a:spcBef>
                <a:spcPts val="0"/>
              </a:spcBef>
              <a:spcAft>
                <a:spcPts val="0"/>
              </a:spcAft>
              <a:buNone/>
            </a:pPr>
            <a:r>
              <a:rPr lang="en">
                <a:solidFill>
                  <a:schemeClr val="dk1"/>
                </a:solidFill>
              </a:rPr>
              <a:t>Tracing - PivotTracing, X-Trace, Dapper</a:t>
            </a:r>
            <a:endParaRPr>
              <a:solidFill>
                <a:schemeClr val="dk1"/>
              </a:solidFill>
            </a:endParaRPr>
          </a:p>
          <a:p>
            <a:pPr indent="0" lvl="0" marL="0" rtl="0">
              <a:spcBef>
                <a:spcPts val="0"/>
              </a:spcBef>
              <a:spcAft>
                <a:spcPts val="0"/>
              </a:spcAft>
              <a:buNone/>
            </a:pPr>
            <a:r>
              <a:rPr lang="en">
                <a:solidFill>
                  <a:schemeClr val="dk1"/>
                </a:solidFill>
              </a:rPr>
              <a:t>Log Analysis - ShiViz CACM’16, </a:t>
            </a:r>
            <a:endParaRPr>
              <a:solidFill>
                <a:schemeClr val="dk1"/>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0" name="Shape 730"/>
        <p:cNvGrpSpPr/>
        <p:nvPr/>
      </p:nvGrpSpPr>
      <p:grpSpPr>
        <a:xfrm>
          <a:off x="0" y="0"/>
          <a:ext cx="0" cy="0"/>
          <a:chOff x="0" y="0"/>
          <a:chExt cx="0" cy="0"/>
        </a:xfrm>
      </p:grpSpPr>
      <p:sp>
        <p:nvSpPr>
          <p:cNvPr id="731" name="Shape 7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2" name="Shape 73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0" name="Shape 740"/>
        <p:cNvGrpSpPr/>
        <p:nvPr/>
      </p:nvGrpSpPr>
      <p:grpSpPr>
        <a:xfrm>
          <a:off x="0" y="0"/>
          <a:ext cx="0" cy="0"/>
          <a:chOff x="0" y="0"/>
          <a:chExt cx="0" cy="0"/>
        </a:xfrm>
      </p:grpSpPr>
      <p:sp>
        <p:nvSpPr>
          <p:cNvPr id="741" name="Shape 7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2" name="Shape 74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2" name="Shape 752"/>
        <p:cNvGrpSpPr/>
        <p:nvPr/>
      </p:nvGrpSpPr>
      <p:grpSpPr>
        <a:xfrm>
          <a:off x="0" y="0"/>
          <a:ext cx="0" cy="0"/>
          <a:chOff x="0" y="0"/>
          <a:chExt cx="0" cy="0"/>
        </a:xfrm>
      </p:grpSpPr>
      <p:sp>
        <p:nvSpPr>
          <p:cNvPr id="753" name="Shape 7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4" name="Shape 75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9" name="Shape 759"/>
        <p:cNvGrpSpPr/>
        <p:nvPr/>
      </p:nvGrpSpPr>
      <p:grpSpPr>
        <a:xfrm>
          <a:off x="0" y="0"/>
          <a:ext cx="0" cy="0"/>
          <a:chOff x="0" y="0"/>
          <a:chExt cx="0" cy="0"/>
        </a:xfrm>
      </p:grpSpPr>
      <p:sp>
        <p:nvSpPr>
          <p:cNvPr id="760" name="Shape 7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1" name="Shape 76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6" name="Shape 766"/>
        <p:cNvGrpSpPr/>
        <p:nvPr/>
      </p:nvGrpSpPr>
      <p:grpSpPr>
        <a:xfrm>
          <a:off x="0" y="0"/>
          <a:ext cx="0" cy="0"/>
          <a:chOff x="0" y="0"/>
          <a:chExt cx="0" cy="0"/>
        </a:xfrm>
      </p:grpSpPr>
      <p:sp>
        <p:nvSpPr>
          <p:cNvPr id="767" name="Shape 7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8" name="Shape 76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9" name="Shape 19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54" name="Shape 54"/>
        <p:cNvGrpSpPr/>
        <p:nvPr/>
      </p:nvGrpSpPr>
      <p:grpSpPr>
        <a:xfrm>
          <a:off x="0" y="0"/>
          <a:ext cx="0" cy="0"/>
          <a:chOff x="0" y="0"/>
          <a:chExt cx="0" cy="0"/>
        </a:xfrm>
      </p:grpSpPr>
      <p:cxnSp>
        <p:nvCxnSpPr>
          <p:cNvPr id="55" name="Shape 55"/>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56" name="Shape 56"/>
          <p:cNvSpPr txBox="1"/>
          <p:nvPr>
            <p:ph type="ctrTitle"/>
          </p:nvPr>
        </p:nvSpPr>
        <p:spPr>
          <a:xfrm>
            <a:off x="510450" y="1257300"/>
            <a:ext cx="8123100" cy="1588500"/>
          </a:xfrm>
          <a:prstGeom prst="rect">
            <a:avLst/>
          </a:prstGeom>
        </p:spPr>
        <p:txBody>
          <a:bodyPr anchorCtr="0" anchor="b" bIns="91425" lIns="91425" spcFirstLastPara="1" rIns="91425" wrap="square" tIns="91425"/>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57" name="Shape 57"/>
          <p:cNvSpPr txBox="1"/>
          <p:nvPr>
            <p:ph idx="1" type="subTitle"/>
          </p:nvPr>
        </p:nvSpPr>
        <p:spPr>
          <a:xfrm>
            <a:off x="510450" y="3182313"/>
            <a:ext cx="8123100" cy="630000"/>
          </a:xfrm>
          <a:prstGeom prst="rect">
            <a:avLst/>
          </a:prstGeom>
        </p:spPr>
        <p:txBody>
          <a:bodyPr anchorCtr="0" anchor="t" bIns="91425" lIns="91425" spcFirstLastPara="1" rIns="91425" wrap="square" tIns="91425"/>
          <a:lstStyle>
            <a:lvl1pPr lvl="0" rtl="0">
              <a:lnSpc>
                <a:spcPct val="100000"/>
              </a:lnSpc>
              <a:spcBef>
                <a:spcPts val="0"/>
              </a:spcBef>
              <a:spcAft>
                <a:spcPts val="0"/>
              </a:spcAft>
              <a:buClr>
                <a:schemeClr val="lt1"/>
              </a:buClr>
              <a:buSzPts val="2400"/>
              <a:buNone/>
              <a:defRPr sz="2400">
                <a:solidFill>
                  <a:schemeClr val="lt1"/>
                </a:solidFill>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p:txBody>
      </p:sp>
      <p:sp>
        <p:nvSpPr>
          <p:cNvPr id="58" name="Shape 5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59" name="Shape 59"/>
        <p:cNvGrpSpPr/>
        <p:nvPr/>
      </p:nvGrpSpPr>
      <p:grpSpPr>
        <a:xfrm>
          <a:off x="0" y="0"/>
          <a:ext cx="0" cy="0"/>
          <a:chOff x="0" y="0"/>
          <a:chExt cx="0" cy="0"/>
        </a:xfrm>
      </p:grpSpPr>
      <p:cxnSp>
        <p:nvCxnSpPr>
          <p:cNvPr id="60" name="Shape 60"/>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61" name="Shape 61"/>
          <p:cNvSpPr txBox="1"/>
          <p:nvPr>
            <p:ph type="title"/>
          </p:nvPr>
        </p:nvSpPr>
        <p:spPr>
          <a:xfrm>
            <a:off x="510450" y="2057400"/>
            <a:ext cx="8123100" cy="778800"/>
          </a:xfrm>
          <a:prstGeom prst="rect">
            <a:avLst/>
          </a:prstGeom>
        </p:spPr>
        <p:txBody>
          <a:bodyPr anchorCtr="0" anchor="b" bIns="91425" lIns="91425" spcFirstLastPara="1" rIns="91425" wrap="square" tIns="91425"/>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62" name="Shape 6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3" name="Shape 63"/>
        <p:cNvGrpSpPr/>
        <p:nvPr/>
      </p:nvGrpSpPr>
      <p:grpSpPr>
        <a:xfrm>
          <a:off x="0" y="0"/>
          <a:ext cx="0" cy="0"/>
          <a:chOff x="0" y="0"/>
          <a:chExt cx="0" cy="0"/>
        </a:xfrm>
      </p:grpSpPr>
      <p:sp>
        <p:nvSpPr>
          <p:cNvPr id="64" name="Shape 6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5" name="Shape 6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6" name="Shape 66"/>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7" name="Shape 6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68" name="Shape 68"/>
        <p:cNvGrpSpPr/>
        <p:nvPr/>
      </p:nvGrpSpPr>
      <p:grpSpPr>
        <a:xfrm>
          <a:off x="0" y="0"/>
          <a:ext cx="0" cy="0"/>
          <a:chOff x="0" y="0"/>
          <a:chExt cx="0" cy="0"/>
        </a:xfrm>
      </p:grpSpPr>
      <p:sp>
        <p:nvSpPr>
          <p:cNvPr id="69" name="Shape 69"/>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0" name="Shape 70"/>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1" name="Shape 71"/>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2" name="Shape 7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3" name="Shape 73"/>
        <p:cNvGrpSpPr/>
        <p:nvPr/>
      </p:nvGrpSpPr>
      <p:grpSpPr>
        <a:xfrm>
          <a:off x="0" y="0"/>
          <a:ext cx="0" cy="0"/>
          <a:chOff x="0" y="0"/>
          <a:chExt cx="0" cy="0"/>
        </a:xfrm>
      </p:grpSpPr>
      <p:sp>
        <p:nvSpPr>
          <p:cNvPr id="74" name="Shape 7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5" name="Shape 7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76" name="Shape 76"/>
        <p:cNvGrpSpPr/>
        <p:nvPr/>
      </p:nvGrpSpPr>
      <p:grpSpPr>
        <a:xfrm>
          <a:off x="0" y="0"/>
          <a:ext cx="0" cy="0"/>
          <a:chOff x="0" y="0"/>
          <a:chExt cx="0" cy="0"/>
        </a:xfrm>
      </p:grpSpPr>
      <p:sp>
        <p:nvSpPr>
          <p:cNvPr id="77" name="Shape 7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8" name="Shape 78"/>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9" name="Shape 7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80" name="Shape 80"/>
        <p:cNvGrpSpPr/>
        <p:nvPr/>
      </p:nvGrpSpPr>
      <p:grpSpPr>
        <a:xfrm>
          <a:off x="0" y="0"/>
          <a:ext cx="0" cy="0"/>
          <a:chOff x="0" y="0"/>
          <a:chExt cx="0" cy="0"/>
        </a:xfrm>
      </p:grpSpPr>
      <p:sp>
        <p:nvSpPr>
          <p:cNvPr id="81" name="Shape 81"/>
          <p:cNvSpPr txBox="1"/>
          <p:nvPr>
            <p:ph type="title"/>
          </p:nvPr>
        </p:nvSpPr>
        <p:spPr>
          <a:xfrm>
            <a:off x="490250" y="526350"/>
            <a:ext cx="5797500" cy="40908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2" name="Shape 8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83" name="Shape 83"/>
        <p:cNvGrpSpPr/>
        <p:nvPr/>
      </p:nvGrpSpPr>
      <p:grpSpPr>
        <a:xfrm>
          <a:off x="0" y="0"/>
          <a:ext cx="0" cy="0"/>
          <a:chOff x="0" y="0"/>
          <a:chExt cx="0" cy="0"/>
        </a:xfrm>
      </p:grpSpPr>
      <p:sp>
        <p:nvSpPr>
          <p:cNvPr id="84" name="Shape 84"/>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85" name="Shape 85"/>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86" name="Shape 86"/>
          <p:cNvSpPr txBox="1"/>
          <p:nvPr>
            <p:ph type="title"/>
          </p:nvPr>
        </p:nvSpPr>
        <p:spPr>
          <a:xfrm>
            <a:off x="265500" y="1205825"/>
            <a:ext cx="4045200" cy="15096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7" name="Shape 87"/>
          <p:cNvSpPr txBox="1"/>
          <p:nvPr>
            <p:ph idx="1" type="subTitle"/>
          </p:nvPr>
        </p:nvSpPr>
        <p:spPr>
          <a:xfrm>
            <a:off x="265500" y="2769001"/>
            <a:ext cx="4045200" cy="13455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8" name="Shape 88"/>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89" name="Shape 8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0" name="Shape 90"/>
        <p:cNvGrpSpPr/>
        <p:nvPr/>
      </p:nvGrpSpPr>
      <p:grpSpPr>
        <a:xfrm>
          <a:off x="0" y="0"/>
          <a:ext cx="0" cy="0"/>
          <a:chOff x="0" y="0"/>
          <a:chExt cx="0" cy="0"/>
        </a:xfrm>
      </p:grpSpPr>
      <p:sp>
        <p:nvSpPr>
          <p:cNvPr id="91" name="Shape 91"/>
          <p:cNvSpPr txBox="1"/>
          <p:nvPr>
            <p:ph idx="1" type="body"/>
          </p:nvPr>
        </p:nvSpPr>
        <p:spPr>
          <a:xfrm>
            <a:off x="311700" y="4236825"/>
            <a:ext cx="5998800" cy="5988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2100"/>
              <a:buNone/>
              <a:defRPr sz="2100"/>
            </a:lvl1pPr>
          </a:lstStyle>
          <a:p/>
        </p:txBody>
      </p:sp>
      <p:sp>
        <p:nvSpPr>
          <p:cNvPr id="92" name="Shape 9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93" name="Shape 93"/>
        <p:cNvGrpSpPr/>
        <p:nvPr/>
      </p:nvGrpSpPr>
      <p:grpSpPr>
        <a:xfrm>
          <a:off x="0" y="0"/>
          <a:ext cx="0" cy="0"/>
          <a:chOff x="0" y="0"/>
          <a:chExt cx="0" cy="0"/>
        </a:xfrm>
      </p:grpSpPr>
      <p:sp>
        <p:nvSpPr>
          <p:cNvPr id="94" name="Shape 9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5" name="Shape 95"/>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lstStyle>
            <a:lvl1pPr lvl="0" rtl="0" algn="ctr">
              <a:spcBef>
                <a:spcPts val="0"/>
              </a:spcBef>
              <a:spcAft>
                <a:spcPts val="0"/>
              </a:spcAft>
              <a:buSzPts val="14000"/>
              <a:buNone/>
              <a:defRPr b="1" sz="14000"/>
            </a:lvl1pPr>
            <a:lvl2pPr lvl="1" rtl="0" algn="ctr">
              <a:spcBef>
                <a:spcPts val="0"/>
              </a:spcBef>
              <a:spcAft>
                <a:spcPts val="0"/>
              </a:spcAft>
              <a:buSzPts val="14000"/>
              <a:buNone/>
              <a:defRPr b="1" sz="14000"/>
            </a:lvl2pPr>
            <a:lvl3pPr lvl="2" rtl="0" algn="ctr">
              <a:spcBef>
                <a:spcPts val="0"/>
              </a:spcBef>
              <a:spcAft>
                <a:spcPts val="0"/>
              </a:spcAft>
              <a:buSzPts val="14000"/>
              <a:buNone/>
              <a:defRPr b="1" sz="14000"/>
            </a:lvl3pPr>
            <a:lvl4pPr lvl="3" rtl="0" algn="ctr">
              <a:spcBef>
                <a:spcPts val="0"/>
              </a:spcBef>
              <a:spcAft>
                <a:spcPts val="0"/>
              </a:spcAft>
              <a:buSzPts val="14000"/>
              <a:buNone/>
              <a:defRPr b="1" sz="14000"/>
            </a:lvl4pPr>
            <a:lvl5pPr lvl="4" rtl="0" algn="ctr">
              <a:spcBef>
                <a:spcPts val="0"/>
              </a:spcBef>
              <a:spcAft>
                <a:spcPts val="0"/>
              </a:spcAft>
              <a:buSzPts val="14000"/>
              <a:buNone/>
              <a:defRPr b="1" sz="14000"/>
            </a:lvl5pPr>
            <a:lvl6pPr lvl="5" rtl="0" algn="ctr">
              <a:spcBef>
                <a:spcPts val="0"/>
              </a:spcBef>
              <a:spcAft>
                <a:spcPts val="0"/>
              </a:spcAft>
              <a:buSzPts val="14000"/>
              <a:buNone/>
              <a:defRPr b="1" sz="14000"/>
            </a:lvl6pPr>
            <a:lvl7pPr lvl="6" rtl="0" algn="ctr">
              <a:spcBef>
                <a:spcPts val="0"/>
              </a:spcBef>
              <a:spcAft>
                <a:spcPts val="0"/>
              </a:spcAft>
              <a:buSzPts val="14000"/>
              <a:buNone/>
              <a:defRPr b="1" sz="14000"/>
            </a:lvl7pPr>
            <a:lvl8pPr lvl="7" rtl="0" algn="ctr">
              <a:spcBef>
                <a:spcPts val="0"/>
              </a:spcBef>
              <a:spcAft>
                <a:spcPts val="0"/>
              </a:spcAft>
              <a:buSzPts val="14000"/>
              <a:buNone/>
              <a:defRPr b="1" sz="14000"/>
            </a:lvl8pPr>
            <a:lvl9pPr lvl="8" rtl="0" algn="ctr">
              <a:spcBef>
                <a:spcPts val="0"/>
              </a:spcBef>
              <a:spcAft>
                <a:spcPts val="0"/>
              </a:spcAft>
              <a:buSzPts val="14000"/>
              <a:buNone/>
              <a:defRPr b="1" sz="14000"/>
            </a:lvl9pPr>
          </a:lstStyle>
          <a:p>
            <a:r>
              <a:t>xx%</a:t>
            </a:r>
          </a:p>
        </p:txBody>
      </p:sp>
      <p:sp>
        <p:nvSpPr>
          <p:cNvPr id="96" name="Shape 96"/>
          <p:cNvSpPr txBox="1"/>
          <p:nvPr>
            <p:ph idx="1" type="body"/>
          </p:nvPr>
        </p:nvSpPr>
        <p:spPr>
          <a:xfrm>
            <a:off x="311700" y="3071300"/>
            <a:ext cx="8520600" cy="9018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7" name="Shape 9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8" name="Shape 98"/>
        <p:cNvGrpSpPr/>
        <p:nvPr/>
      </p:nvGrpSpPr>
      <p:grpSpPr>
        <a:xfrm>
          <a:off x="0" y="0"/>
          <a:ext cx="0" cy="0"/>
          <a:chOff x="0" y="0"/>
          <a:chExt cx="0" cy="0"/>
        </a:xfrm>
      </p:grpSpPr>
      <p:sp>
        <p:nvSpPr>
          <p:cNvPr id="99" name="Shape 9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pearmint">
    <p:bg>
      <p:bgPr>
        <a:solidFill>
          <a:schemeClr val="lt1"/>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52" name="Shape 5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rtl="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53" name="Shape 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Proxima Nova"/>
                <a:ea typeface="Proxima Nova"/>
                <a:cs typeface="Proxima Nova"/>
                <a:sym typeface="Proxima Nova"/>
              </a:defRPr>
            </a:lvl1pPr>
            <a:lvl2pPr lvl="1" rtl="0" algn="r">
              <a:buNone/>
              <a:defRPr sz="1000">
                <a:solidFill>
                  <a:schemeClr val="dk1"/>
                </a:solidFill>
                <a:latin typeface="Proxima Nova"/>
                <a:ea typeface="Proxima Nova"/>
                <a:cs typeface="Proxima Nova"/>
                <a:sym typeface="Proxima Nova"/>
              </a:defRPr>
            </a:lvl2pPr>
            <a:lvl3pPr lvl="2" rtl="0" algn="r">
              <a:buNone/>
              <a:defRPr sz="1000">
                <a:solidFill>
                  <a:schemeClr val="dk1"/>
                </a:solidFill>
                <a:latin typeface="Proxima Nova"/>
                <a:ea typeface="Proxima Nova"/>
                <a:cs typeface="Proxima Nova"/>
                <a:sym typeface="Proxima Nova"/>
              </a:defRPr>
            </a:lvl3pPr>
            <a:lvl4pPr lvl="3" rtl="0" algn="r">
              <a:buNone/>
              <a:defRPr sz="1000">
                <a:solidFill>
                  <a:schemeClr val="dk1"/>
                </a:solidFill>
                <a:latin typeface="Proxima Nova"/>
                <a:ea typeface="Proxima Nova"/>
                <a:cs typeface="Proxima Nova"/>
                <a:sym typeface="Proxima Nova"/>
              </a:defRPr>
            </a:lvl4pPr>
            <a:lvl5pPr lvl="4" rtl="0" algn="r">
              <a:buNone/>
              <a:defRPr sz="1000">
                <a:solidFill>
                  <a:schemeClr val="dk1"/>
                </a:solidFill>
                <a:latin typeface="Proxima Nova"/>
                <a:ea typeface="Proxima Nova"/>
                <a:cs typeface="Proxima Nova"/>
                <a:sym typeface="Proxima Nova"/>
              </a:defRPr>
            </a:lvl5pPr>
            <a:lvl6pPr lvl="5" rtl="0" algn="r">
              <a:buNone/>
              <a:defRPr sz="1000">
                <a:solidFill>
                  <a:schemeClr val="dk1"/>
                </a:solidFill>
                <a:latin typeface="Proxima Nova"/>
                <a:ea typeface="Proxima Nova"/>
                <a:cs typeface="Proxima Nova"/>
                <a:sym typeface="Proxima Nova"/>
              </a:defRPr>
            </a:lvl6pPr>
            <a:lvl7pPr lvl="6" rtl="0" algn="r">
              <a:buNone/>
              <a:defRPr sz="1000">
                <a:solidFill>
                  <a:schemeClr val="dk1"/>
                </a:solidFill>
                <a:latin typeface="Proxima Nova"/>
                <a:ea typeface="Proxima Nova"/>
                <a:cs typeface="Proxima Nova"/>
                <a:sym typeface="Proxima Nova"/>
              </a:defRPr>
            </a:lvl7pPr>
            <a:lvl8pPr lvl="7" rtl="0" algn="r">
              <a:buNone/>
              <a:defRPr sz="1000">
                <a:solidFill>
                  <a:schemeClr val="dk1"/>
                </a:solidFill>
                <a:latin typeface="Proxima Nova"/>
                <a:ea typeface="Proxima Nova"/>
                <a:cs typeface="Proxima Nova"/>
                <a:sym typeface="Proxima Nova"/>
              </a:defRPr>
            </a:lvl8pPr>
            <a:lvl9pPr lvl="8" rtl="0" algn="r">
              <a:buNone/>
              <a:defRPr sz="1000">
                <a:solidFill>
                  <a:schemeClr val="dk1"/>
                </a:solidFill>
                <a:latin typeface="Proxima Nova"/>
                <a:ea typeface="Proxima Nova"/>
                <a:cs typeface="Proxima Nova"/>
                <a:sym typeface="Proxima Nova"/>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hyperlink" Target="https://bitbucket.org/bestchai/dinv"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27.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27.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44.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38.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40.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20" Type="http://schemas.openxmlformats.org/officeDocument/2006/relationships/image" Target="../media/image13.png"/><Relationship Id="rId22" Type="http://schemas.openxmlformats.org/officeDocument/2006/relationships/image" Target="../media/image14.png"/><Relationship Id="rId21" Type="http://schemas.openxmlformats.org/officeDocument/2006/relationships/image" Target="../media/image6.png"/><Relationship Id="rId24" Type="http://schemas.openxmlformats.org/officeDocument/2006/relationships/image" Target="../media/image31.png"/><Relationship Id="rId23" Type="http://schemas.openxmlformats.org/officeDocument/2006/relationships/image" Target="../media/image22.png"/><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23.png"/><Relationship Id="rId4" Type="http://schemas.openxmlformats.org/officeDocument/2006/relationships/image" Target="../media/image12.png"/><Relationship Id="rId9" Type="http://schemas.openxmlformats.org/officeDocument/2006/relationships/image" Target="../media/image10.png"/><Relationship Id="rId25" Type="http://schemas.openxmlformats.org/officeDocument/2006/relationships/image" Target="../media/image32.png"/><Relationship Id="rId5" Type="http://schemas.openxmlformats.org/officeDocument/2006/relationships/image" Target="../media/image18.png"/><Relationship Id="rId6" Type="http://schemas.openxmlformats.org/officeDocument/2006/relationships/image" Target="../media/image11.png"/><Relationship Id="rId7" Type="http://schemas.openxmlformats.org/officeDocument/2006/relationships/image" Target="../media/image15.png"/><Relationship Id="rId8" Type="http://schemas.openxmlformats.org/officeDocument/2006/relationships/image" Target="../media/image9.png"/><Relationship Id="rId11" Type="http://schemas.openxmlformats.org/officeDocument/2006/relationships/image" Target="../media/image5.png"/><Relationship Id="rId10" Type="http://schemas.openxmlformats.org/officeDocument/2006/relationships/image" Target="../media/image17.png"/><Relationship Id="rId13" Type="http://schemas.openxmlformats.org/officeDocument/2006/relationships/image" Target="../media/image8.png"/><Relationship Id="rId12" Type="http://schemas.openxmlformats.org/officeDocument/2006/relationships/image" Target="../media/image4.png"/><Relationship Id="rId15" Type="http://schemas.openxmlformats.org/officeDocument/2006/relationships/image" Target="../media/image2.png"/><Relationship Id="rId14" Type="http://schemas.openxmlformats.org/officeDocument/2006/relationships/image" Target="../media/image19.png"/><Relationship Id="rId17" Type="http://schemas.openxmlformats.org/officeDocument/2006/relationships/image" Target="../media/image7.png"/><Relationship Id="rId16" Type="http://schemas.openxmlformats.org/officeDocument/2006/relationships/image" Target="../media/image20.png"/><Relationship Id="rId19" Type="http://schemas.openxmlformats.org/officeDocument/2006/relationships/image" Target="../media/image3.png"/><Relationship Id="rId18"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42.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42.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43.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55.pn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46.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61.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47.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48.pn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49.png"/><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50.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24.png"/><Relationship Id="rId4" Type="http://schemas.openxmlformats.org/officeDocument/2006/relationships/image" Target="../media/image35.png"/><Relationship Id="rId5" Type="http://schemas.openxmlformats.org/officeDocument/2006/relationships/image" Target="../media/image25.png"/><Relationship Id="rId6" Type="http://schemas.openxmlformats.org/officeDocument/2006/relationships/image" Target="../media/image3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5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image" Target="../media/image5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5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5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 Id="rId3" Type="http://schemas.openxmlformats.org/officeDocument/2006/relationships/image" Target="../media/image5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 Id="rId3" Type="http://schemas.openxmlformats.org/officeDocument/2006/relationships/image" Target="../media/image5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 Id="rId3" Type="http://schemas.openxmlformats.org/officeDocument/2006/relationships/comments" Target="../comments/commen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 Id="rId3" Type="http://schemas.openxmlformats.org/officeDocument/2006/relationships/image" Target="../media/image5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 Id="rId3" Type="http://schemas.openxmlformats.org/officeDocument/2006/relationships/image" Target="../media/image60.png"/><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 Id="rId3" Type="http://schemas.openxmlformats.org/officeDocument/2006/relationships/image" Target="../media/image57.png"/><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26.png"/><Relationship Id="rId4" Type="http://schemas.openxmlformats.org/officeDocument/2006/relationships/image" Target="../media/image2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 Id="rId3" Type="http://schemas.openxmlformats.org/officeDocument/2006/relationships/image" Target="../media/image56.png"/><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 Id="rId3" Type="http://schemas.openxmlformats.org/officeDocument/2006/relationships/image" Target="../media/image59.png"/><Relationship Id="rId4" Type="http://schemas.openxmlformats.org/officeDocument/2006/relationships/image" Target="../media/image72.png"/><Relationship Id="rId5" Type="http://schemas.openxmlformats.org/officeDocument/2006/relationships/image" Target="../media/image5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xml"/><Relationship Id="rId3" Type="http://schemas.openxmlformats.org/officeDocument/2006/relationships/image" Target="../media/image6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 Id="rId3" Type="http://schemas.openxmlformats.org/officeDocument/2006/relationships/image" Target="../media/image6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 Id="rId3" Type="http://schemas.openxmlformats.org/officeDocument/2006/relationships/image" Target="../media/image6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xml"/><Relationship Id="rId3" Type="http://schemas.openxmlformats.org/officeDocument/2006/relationships/image" Target="../media/image6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xml"/><Relationship Id="rId3" Type="http://schemas.openxmlformats.org/officeDocument/2006/relationships/image" Target="../media/image6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7.xml"/><Relationship Id="rId3" Type="http://schemas.openxmlformats.org/officeDocument/2006/relationships/image" Target="../media/image6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8.xml"/><Relationship Id="rId3" Type="http://schemas.openxmlformats.org/officeDocument/2006/relationships/image" Target="../media/image7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9.xml"/><Relationship Id="rId3" Type="http://schemas.openxmlformats.org/officeDocument/2006/relationships/image" Target="../media/image6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0.xml"/><Relationship Id="rId3" Type="http://schemas.openxmlformats.org/officeDocument/2006/relationships/image" Target="../media/image62.gif"/><Relationship Id="rId4" Type="http://schemas.openxmlformats.org/officeDocument/2006/relationships/image" Target="../media/image75.png"/><Relationship Id="rId5" Type="http://schemas.openxmlformats.org/officeDocument/2006/relationships/image" Target="../media/image7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1.xml"/><Relationship Id="rId3" Type="http://schemas.openxmlformats.org/officeDocument/2006/relationships/image" Target="../media/image7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2.xml"/><Relationship Id="rId3" Type="http://schemas.openxmlformats.org/officeDocument/2006/relationships/image" Target="../media/image7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3.xml"/><Relationship Id="rId3" Type="http://schemas.openxmlformats.org/officeDocument/2006/relationships/image" Target="../media/image7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4.xml"/><Relationship Id="rId3" Type="http://schemas.openxmlformats.org/officeDocument/2006/relationships/image" Target="../media/image7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5.xml"/><Relationship Id="rId3" Type="http://schemas.openxmlformats.org/officeDocument/2006/relationships/image" Target="../media/image7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6.xml"/><Relationship Id="rId3" Type="http://schemas.openxmlformats.org/officeDocument/2006/relationships/image" Target="../media/image7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6.png"/><Relationship Id="rId7" Type="http://schemas.openxmlformats.org/officeDocument/2006/relationships/image" Target="../media/image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7.xml"/><Relationship Id="rId3" Type="http://schemas.openxmlformats.org/officeDocument/2006/relationships/image" Target="../media/image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8.xml"/><Relationship Id="rId3" Type="http://schemas.openxmlformats.org/officeDocument/2006/relationships/image" Target="../media/image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9.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0.xml"/><Relationship Id="rId3" Type="http://schemas.openxmlformats.org/officeDocument/2006/relationships/image" Target="../media/image82.png"/><Relationship Id="rId4" Type="http://schemas.openxmlformats.org/officeDocument/2006/relationships/image" Target="../media/image8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1.xml"/><Relationship Id="rId3" Type="http://schemas.openxmlformats.org/officeDocument/2006/relationships/hyperlink" Target="https://bitbucket.org/bestchai/dinv" TargetMode="External"/><Relationship Id="rId4" Type="http://schemas.openxmlformats.org/officeDocument/2006/relationships/hyperlink" Target="https://www.youtube.com/watch?v=n9fH9ABJ6S4" TargetMode="External"/><Relationship Id="rId5" Type="http://schemas.openxmlformats.org/officeDocument/2006/relationships/image" Target="../media/image28.png"/><Relationship Id="rId6" Type="http://schemas.openxmlformats.org/officeDocument/2006/relationships/image" Target="../media/image8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3.png"/><Relationship Id="rId6"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27.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Shape 104"/>
          <p:cNvSpPr txBox="1"/>
          <p:nvPr>
            <p:ph type="ctrTitle"/>
          </p:nvPr>
        </p:nvSpPr>
        <p:spPr>
          <a:xfrm>
            <a:off x="102888" y="299900"/>
            <a:ext cx="8938200" cy="20526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t>I</a:t>
            </a:r>
            <a:r>
              <a:rPr lang="en" sz="4800"/>
              <a:t>nferring and Asserting Distributed System Invariants</a:t>
            </a:r>
            <a:endParaRPr sz="4800"/>
          </a:p>
        </p:txBody>
      </p:sp>
      <p:sp>
        <p:nvSpPr>
          <p:cNvPr id="105" name="Shape 105"/>
          <p:cNvSpPr txBox="1"/>
          <p:nvPr>
            <p:ph idx="1" type="subTitle"/>
          </p:nvPr>
        </p:nvSpPr>
        <p:spPr>
          <a:xfrm>
            <a:off x="311700" y="4033650"/>
            <a:ext cx="8520600" cy="189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t>Stewart Grant</a:t>
            </a:r>
            <a:r>
              <a:rPr baseline="30000" lang="en" sz="2400"/>
              <a:t>§</a:t>
            </a:r>
            <a:r>
              <a:rPr lang="en" sz="2400"/>
              <a:t>, Hendrik Cech</a:t>
            </a:r>
            <a:r>
              <a:rPr baseline="30000" lang="en" sz="2400"/>
              <a:t>¶</a:t>
            </a:r>
            <a:r>
              <a:rPr lang="en" sz="2400"/>
              <a:t>, Ivan Beschastnikh</a:t>
            </a:r>
            <a:r>
              <a:rPr baseline="30000" lang="en" sz="2400"/>
              <a:t>§</a:t>
            </a:r>
            <a:endParaRPr baseline="30000" sz="2400"/>
          </a:p>
          <a:p>
            <a:pPr indent="0" lvl="0" marL="0" rtl="0" algn="ctr">
              <a:spcBef>
                <a:spcPts val="0"/>
              </a:spcBef>
              <a:spcAft>
                <a:spcPts val="0"/>
              </a:spcAft>
              <a:buNone/>
            </a:pPr>
            <a:r>
              <a:rPr lang="en" sz="1800"/>
              <a:t>University of British Columbia</a:t>
            </a:r>
            <a:r>
              <a:rPr baseline="30000" lang="en" sz="1800"/>
              <a:t>§</a:t>
            </a:r>
            <a:r>
              <a:rPr lang="en" sz="1800"/>
              <a:t>, University of Bamberg</a:t>
            </a:r>
            <a:r>
              <a:rPr baseline="30000" lang="en" sz="1800"/>
              <a:t>¶</a:t>
            </a:r>
            <a:endParaRPr baseline="30000" sz="1800"/>
          </a:p>
          <a:p>
            <a:pPr indent="0" lvl="0" marL="0" rtl="0" algn="ctr">
              <a:spcBef>
                <a:spcPts val="0"/>
              </a:spcBef>
              <a:spcAft>
                <a:spcPts val="0"/>
              </a:spcAft>
              <a:buNone/>
            </a:pPr>
            <a:r>
              <a:t/>
            </a:r>
            <a:endParaRPr/>
          </a:p>
          <a:p>
            <a:pPr indent="0" lvl="0" marL="0" rtl="0" algn="ctr">
              <a:spcBef>
                <a:spcPts val="0"/>
              </a:spcBef>
              <a:spcAft>
                <a:spcPts val="0"/>
              </a:spcAft>
              <a:buNone/>
            </a:pPr>
            <a:r>
              <a:rPr lang="en"/>
              <a:t> </a:t>
            </a:r>
            <a:endParaRPr/>
          </a:p>
        </p:txBody>
      </p:sp>
      <p:sp>
        <p:nvSpPr>
          <p:cNvPr id="106" name="Shape 10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latin typeface="Proxima Nova"/>
                <a:ea typeface="Proxima Nova"/>
                <a:cs typeface="Proxima Nova"/>
                <a:sym typeface="Proxima Nova"/>
              </a:rPr>
              <a:t>‹#›</a:t>
            </a:fld>
            <a:endParaRPr>
              <a:latin typeface="Proxima Nova"/>
              <a:ea typeface="Proxima Nova"/>
              <a:cs typeface="Proxima Nova"/>
              <a:sym typeface="Proxima Nova"/>
            </a:endParaRPr>
          </a:p>
        </p:txBody>
      </p:sp>
      <p:sp>
        <p:nvSpPr>
          <p:cNvPr id="107" name="Shape 107"/>
          <p:cNvSpPr txBox="1"/>
          <p:nvPr/>
        </p:nvSpPr>
        <p:spPr>
          <a:xfrm>
            <a:off x="2555400" y="3113350"/>
            <a:ext cx="4033200" cy="369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2000">
                <a:solidFill>
                  <a:schemeClr val="hlink"/>
                </a:solidFill>
                <a:uFill>
                  <a:noFill/>
                </a:uFill>
                <a:hlinkClick r:id="rId3"/>
              </a:rPr>
              <a:t>https://bitbucket.org/bestchai/dinv</a:t>
            </a:r>
            <a:endParaRPr sz="2000"/>
          </a:p>
        </p:txBody>
      </p:sp>
      <p:pic>
        <p:nvPicPr>
          <p:cNvPr id="108" name="Shape 108"/>
          <p:cNvPicPr preferRelativeResize="0"/>
          <p:nvPr/>
        </p:nvPicPr>
        <p:blipFill>
          <a:blip r:embed="rId4">
            <a:alphaModFix/>
          </a:blip>
          <a:stretch>
            <a:fillRect/>
          </a:stretch>
        </p:blipFill>
        <p:spPr>
          <a:xfrm>
            <a:off x="7923175" y="81175"/>
            <a:ext cx="1014153" cy="1376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Shape 21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Goal: Infer key correctness and safety properties</a:t>
            </a:r>
            <a:endParaRPr/>
          </a:p>
        </p:txBody>
      </p:sp>
      <p:sp>
        <p:nvSpPr>
          <p:cNvPr id="212" name="Shape 212"/>
          <p:cNvSpPr txBox="1"/>
          <p:nvPr>
            <p:ph idx="1" type="body"/>
          </p:nvPr>
        </p:nvSpPr>
        <p:spPr>
          <a:xfrm>
            <a:off x="5703125" y="1114250"/>
            <a:ext cx="3703200" cy="10359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Key Partitioning:</a:t>
            </a:r>
            <a:endParaRPr/>
          </a:p>
          <a:p>
            <a:pPr indent="0" lvl="0" marL="0" rtl="0">
              <a:spcBef>
                <a:spcPts val="1600"/>
              </a:spcBef>
              <a:spcAft>
                <a:spcPts val="1600"/>
              </a:spcAft>
              <a:buNone/>
            </a:pPr>
            <a:r>
              <a:rPr lang="en"/>
              <a:t>∀nodes i, j </a:t>
            </a:r>
            <a:r>
              <a:rPr lang="en" u="sng">
                <a:solidFill>
                  <a:srgbClr val="FF0000"/>
                </a:solidFill>
              </a:rPr>
              <a:t>keys_i != keys_j</a:t>
            </a:r>
            <a:endParaRPr u="sng">
              <a:solidFill>
                <a:srgbClr val="FF0000"/>
              </a:solidFill>
            </a:endParaRPr>
          </a:p>
        </p:txBody>
      </p:sp>
      <p:sp>
        <p:nvSpPr>
          <p:cNvPr id="213" name="Shape 213"/>
          <p:cNvSpPr txBox="1"/>
          <p:nvPr>
            <p:ph idx="1" type="body"/>
          </p:nvPr>
        </p:nvSpPr>
        <p:spPr>
          <a:xfrm>
            <a:off x="160400" y="1114250"/>
            <a:ext cx="5025000" cy="10359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Mutual exclusion:</a:t>
            </a:r>
            <a:endParaRPr/>
          </a:p>
          <a:p>
            <a:pPr indent="0" lvl="0" marL="0" rtl="0">
              <a:spcBef>
                <a:spcPts val="1600"/>
              </a:spcBef>
              <a:spcAft>
                <a:spcPts val="0"/>
              </a:spcAft>
              <a:buNone/>
            </a:pPr>
            <a:r>
              <a:rPr lang="en">
                <a:latin typeface="Consolas"/>
                <a:ea typeface="Consolas"/>
                <a:cs typeface="Consolas"/>
                <a:sym typeface="Consolas"/>
              </a:rPr>
              <a:t>∀nodes i,j </a:t>
            </a:r>
            <a:r>
              <a:rPr lang="en" u="sng">
                <a:solidFill>
                  <a:srgbClr val="FF0000"/>
                </a:solidFill>
                <a:latin typeface="Consolas"/>
                <a:ea typeface="Consolas"/>
                <a:cs typeface="Consolas"/>
                <a:sym typeface="Consolas"/>
              </a:rPr>
              <a:t>InCritical_i</a:t>
            </a:r>
            <a:r>
              <a:rPr lang="en">
                <a:latin typeface="Consolas"/>
                <a:ea typeface="Consolas"/>
                <a:cs typeface="Consolas"/>
                <a:sym typeface="Consolas"/>
              </a:rPr>
              <a:t> →</a:t>
            </a:r>
            <a:r>
              <a:rPr lang="en" u="sng">
                <a:solidFill>
                  <a:srgbClr val="FF0000"/>
                </a:solidFill>
                <a:latin typeface="Consolas"/>
                <a:ea typeface="Consolas"/>
                <a:cs typeface="Consolas"/>
                <a:sym typeface="Consolas"/>
              </a:rPr>
              <a:t>¬InCritical_j</a:t>
            </a:r>
            <a:r>
              <a:rPr lang="en">
                <a:latin typeface="Consolas"/>
                <a:ea typeface="Consolas"/>
                <a:cs typeface="Consolas"/>
                <a:sym typeface="Consolas"/>
              </a:rPr>
              <a:t> </a:t>
            </a:r>
            <a:endParaRPr>
              <a:latin typeface="Consolas"/>
              <a:ea typeface="Consolas"/>
              <a:cs typeface="Consolas"/>
              <a:sym typeface="Consolas"/>
            </a:endParaRPr>
          </a:p>
          <a:p>
            <a:pPr indent="0" lvl="0" marL="0" rtl="0">
              <a:spcBef>
                <a:spcPts val="1600"/>
              </a:spcBef>
              <a:spcAft>
                <a:spcPts val="1600"/>
              </a:spcAft>
              <a:buNone/>
            </a:pPr>
            <a:r>
              <a:t/>
            </a:r>
            <a:endParaRPr/>
          </a:p>
        </p:txBody>
      </p:sp>
      <p:pic>
        <p:nvPicPr>
          <p:cNvPr id="214" name="Shape 214"/>
          <p:cNvPicPr preferRelativeResize="0"/>
          <p:nvPr/>
        </p:nvPicPr>
        <p:blipFill>
          <a:blip r:embed="rId3">
            <a:alphaModFix/>
          </a:blip>
          <a:stretch>
            <a:fillRect/>
          </a:stretch>
        </p:blipFill>
        <p:spPr>
          <a:xfrm>
            <a:off x="4812625" y="2246675"/>
            <a:ext cx="3141392" cy="2291374"/>
          </a:xfrm>
          <a:prstGeom prst="rect">
            <a:avLst/>
          </a:prstGeom>
          <a:noFill/>
          <a:ln>
            <a:noFill/>
          </a:ln>
        </p:spPr>
      </p:pic>
      <p:pic>
        <p:nvPicPr>
          <p:cNvPr id="215" name="Shape 215"/>
          <p:cNvPicPr preferRelativeResize="0"/>
          <p:nvPr/>
        </p:nvPicPr>
        <p:blipFill>
          <a:blip r:embed="rId4">
            <a:alphaModFix/>
          </a:blip>
          <a:stretch>
            <a:fillRect/>
          </a:stretch>
        </p:blipFill>
        <p:spPr>
          <a:xfrm>
            <a:off x="746075" y="2246675"/>
            <a:ext cx="2139436" cy="2291375"/>
          </a:xfrm>
          <a:prstGeom prst="rect">
            <a:avLst/>
          </a:prstGeom>
          <a:noFill/>
          <a:ln>
            <a:noFill/>
          </a:ln>
        </p:spPr>
      </p:pic>
      <p:sp>
        <p:nvSpPr>
          <p:cNvPr id="216" name="Shape 2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217" name="Shape 217"/>
          <p:cNvSpPr txBox="1"/>
          <p:nvPr/>
        </p:nvSpPr>
        <p:spPr>
          <a:xfrm>
            <a:off x="3260900" y="2664200"/>
            <a:ext cx="4840800" cy="564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800">
                <a:solidFill>
                  <a:srgbClr val="FF0000"/>
                </a:solidFill>
              </a:rPr>
              <a:t>“</a:t>
            </a:r>
            <a:r>
              <a:rPr lang="en" sz="1800">
                <a:solidFill>
                  <a:srgbClr val="FF0000"/>
                </a:solidFill>
              </a:rPr>
              <a:t>Distributed</a:t>
            </a:r>
            <a:r>
              <a:rPr lang="en" sz="1800">
                <a:solidFill>
                  <a:srgbClr val="FF0000"/>
                </a:solidFill>
              </a:rPr>
              <a:t> State”</a:t>
            </a:r>
            <a:endParaRPr sz="1800">
              <a:solidFill>
                <a:srgbClr val="FF0000"/>
              </a:solidFill>
            </a:endParaRPr>
          </a:p>
        </p:txBody>
      </p:sp>
      <p:cxnSp>
        <p:nvCxnSpPr>
          <p:cNvPr id="218" name="Shape 218"/>
          <p:cNvCxnSpPr/>
          <p:nvPr/>
        </p:nvCxnSpPr>
        <p:spPr>
          <a:xfrm>
            <a:off x="2958350" y="2067475"/>
            <a:ext cx="680700" cy="672300"/>
          </a:xfrm>
          <a:prstGeom prst="straightConnector1">
            <a:avLst/>
          </a:prstGeom>
          <a:noFill/>
          <a:ln cap="flat" cmpd="sng" w="9525">
            <a:solidFill>
              <a:srgbClr val="FF0000"/>
            </a:solidFill>
            <a:prstDash val="solid"/>
            <a:round/>
            <a:headEnd len="med" w="med" type="none"/>
            <a:tailEnd len="med" w="med" type="triangle"/>
          </a:ln>
        </p:spPr>
      </p:cxnSp>
      <p:cxnSp>
        <p:nvCxnSpPr>
          <p:cNvPr id="219" name="Shape 219"/>
          <p:cNvCxnSpPr/>
          <p:nvPr/>
        </p:nvCxnSpPr>
        <p:spPr>
          <a:xfrm>
            <a:off x="4126575" y="2087875"/>
            <a:ext cx="1200" cy="631500"/>
          </a:xfrm>
          <a:prstGeom prst="straightConnector1">
            <a:avLst/>
          </a:prstGeom>
          <a:noFill/>
          <a:ln cap="flat" cmpd="sng" w="9525">
            <a:solidFill>
              <a:srgbClr val="FF0000"/>
            </a:solidFill>
            <a:prstDash val="solid"/>
            <a:round/>
            <a:headEnd len="med" w="med" type="none"/>
            <a:tailEnd len="med" w="med" type="triangle"/>
          </a:ln>
        </p:spPr>
      </p:cxnSp>
      <p:cxnSp>
        <p:nvCxnSpPr>
          <p:cNvPr id="220" name="Shape 220"/>
          <p:cNvCxnSpPr/>
          <p:nvPr/>
        </p:nvCxnSpPr>
        <p:spPr>
          <a:xfrm flipH="1">
            <a:off x="4647625" y="1991850"/>
            <a:ext cx="2244000" cy="6975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Shape 225"/>
          <p:cNvSpPr/>
          <p:nvPr/>
        </p:nvSpPr>
        <p:spPr>
          <a:xfrm>
            <a:off x="427975" y="2152150"/>
            <a:ext cx="2855400" cy="2802900"/>
          </a:xfrm>
          <a:prstGeom prst="rect">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6" name="Shape 2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Goal: Infer key correctness and safety properties</a:t>
            </a:r>
            <a:endParaRPr/>
          </a:p>
        </p:txBody>
      </p:sp>
      <p:pic>
        <p:nvPicPr>
          <p:cNvPr id="227" name="Shape 227"/>
          <p:cNvPicPr preferRelativeResize="0"/>
          <p:nvPr/>
        </p:nvPicPr>
        <p:blipFill>
          <a:blip r:embed="rId3">
            <a:alphaModFix/>
          </a:blip>
          <a:stretch>
            <a:fillRect/>
          </a:stretch>
        </p:blipFill>
        <p:spPr>
          <a:xfrm>
            <a:off x="4812625" y="2246675"/>
            <a:ext cx="3141392" cy="2291374"/>
          </a:xfrm>
          <a:prstGeom prst="rect">
            <a:avLst/>
          </a:prstGeom>
          <a:noFill/>
          <a:ln>
            <a:noFill/>
          </a:ln>
        </p:spPr>
      </p:pic>
      <p:sp>
        <p:nvSpPr>
          <p:cNvPr id="228" name="Shape 228"/>
          <p:cNvSpPr txBox="1"/>
          <p:nvPr/>
        </p:nvSpPr>
        <p:spPr>
          <a:xfrm>
            <a:off x="577400" y="4545750"/>
            <a:ext cx="2540700" cy="33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t>Running Example</a:t>
            </a:r>
            <a:endParaRPr b="1"/>
          </a:p>
        </p:txBody>
      </p:sp>
      <p:pic>
        <p:nvPicPr>
          <p:cNvPr id="229" name="Shape 229"/>
          <p:cNvPicPr preferRelativeResize="0"/>
          <p:nvPr/>
        </p:nvPicPr>
        <p:blipFill>
          <a:blip r:embed="rId4">
            <a:alphaModFix/>
          </a:blip>
          <a:stretch>
            <a:fillRect/>
          </a:stretch>
        </p:blipFill>
        <p:spPr>
          <a:xfrm>
            <a:off x="746075" y="2246675"/>
            <a:ext cx="2139436" cy="2291375"/>
          </a:xfrm>
          <a:prstGeom prst="rect">
            <a:avLst/>
          </a:prstGeom>
          <a:noFill/>
          <a:ln>
            <a:noFill/>
          </a:ln>
        </p:spPr>
      </p:pic>
      <p:sp>
        <p:nvSpPr>
          <p:cNvPr id="230" name="Shape 2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231" name="Shape 231"/>
          <p:cNvSpPr txBox="1"/>
          <p:nvPr>
            <p:ph idx="1" type="body"/>
          </p:nvPr>
        </p:nvSpPr>
        <p:spPr>
          <a:xfrm>
            <a:off x="5703125" y="1114250"/>
            <a:ext cx="3703200" cy="10359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Key Partitioning:</a:t>
            </a:r>
            <a:endParaRPr/>
          </a:p>
          <a:p>
            <a:pPr indent="0" lvl="0" marL="0" rtl="0">
              <a:spcBef>
                <a:spcPts val="1600"/>
              </a:spcBef>
              <a:spcAft>
                <a:spcPts val="1600"/>
              </a:spcAft>
              <a:buNone/>
            </a:pPr>
            <a:r>
              <a:rPr lang="en"/>
              <a:t>∀nodes i, j </a:t>
            </a:r>
            <a:r>
              <a:rPr lang="en" u="sng">
                <a:solidFill>
                  <a:srgbClr val="FF0000"/>
                </a:solidFill>
              </a:rPr>
              <a:t>keys_i != keys_j</a:t>
            </a:r>
            <a:endParaRPr u="sng">
              <a:solidFill>
                <a:srgbClr val="FF0000"/>
              </a:solidFill>
            </a:endParaRPr>
          </a:p>
        </p:txBody>
      </p:sp>
      <p:sp>
        <p:nvSpPr>
          <p:cNvPr id="232" name="Shape 232"/>
          <p:cNvSpPr txBox="1"/>
          <p:nvPr>
            <p:ph idx="1" type="body"/>
          </p:nvPr>
        </p:nvSpPr>
        <p:spPr>
          <a:xfrm>
            <a:off x="160400" y="1114250"/>
            <a:ext cx="5025000" cy="10359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Mutual exclusion:</a:t>
            </a:r>
            <a:endParaRPr/>
          </a:p>
          <a:p>
            <a:pPr indent="0" lvl="0" marL="0" rtl="0">
              <a:spcBef>
                <a:spcPts val="1600"/>
              </a:spcBef>
              <a:spcAft>
                <a:spcPts val="0"/>
              </a:spcAft>
              <a:buNone/>
            </a:pPr>
            <a:r>
              <a:rPr lang="en">
                <a:latin typeface="Consolas"/>
                <a:ea typeface="Consolas"/>
                <a:cs typeface="Consolas"/>
                <a:sym typeface="Consolas"/>
              </a:rPr>
              <a:t>∀nodes i,j </a:t>
            </a:r>
            <a:r>
              <a:rPr lang="en" u="sng">
                <a:solidFill>
                  <a:srgbClr val="FF0000"/>
                </a:solidFill>
                <a:latin typeface="Consolas"/>
                <a:ea typeface="Consolas"/>
                <a:cs typeface="Consolas"/>
                <a:sym typeface="Consolas"/>
              </a:rPr>
              <a:t>InCritical_i</a:t>
            </a:r>
            <a:r>
              <a:rPr lang="en">
                <a:latin typeface="Consolas"/>
                <a:ea typeface="Consolas"/>
                <a:cs typeface="Consolas"/>
                <a:sym typeface="Consolas"/>
              </a:rPr>
              <a:t> →</a:t>
            </a:r>
            <a:r>
              <a:rPr lang="en" u="sng">
                <a:solidFill>
                  <a:srgbClr val="FF0000"/>
                </a:solidFill>
                <a:latin typeface="Consolas"/>
                <a:ea typeface="Consolas"/>
                <a:cs typeface="Consolas"/>
                <a:sym typeface="Consolas"/>
              </a:rPr>
              <a:t>¬InCritical_j</a:t>
            </a:r>
            <a:r>
              <a:rPr lang="en">
                <a:latin typeface="Consolas"/>
                <a:ea typeface="Consolas"/>
                <a:cs typeface="Consolas"/>
                <a:sym typeface="Consolas"/>
              </a:rPr>
              <a:t> </a:t>
            </a:r>
            <a:endParaRPr>
              <a:latin typeface="Consolas"/>
              <a:ea typeface="Consolas"/>
              <a:cs typeface="Consolas"/>
              <a:sym typeface="Consolas"/>
            </a:endParaRPr>
          </a:p>
          <a:p>
            <a:pPr indent="0" lvl="0" marL="0" rtl="0">
              <a:spcBef>
                <a:spcPts val="1600"/>
              </a:spcBef>
              <a:spcAft>
                <a:spcPts val="1600"/>
              </a:spcAft>
              <a:buNone/>
            </a:pPr>
            <a:r>
              <a:t/>
            </a:r>
            <a:endParaRPr/>
          </a:p>
        </p:txBody>
      </p:sp>
      <p:sp>
        <p:nvSpPr>
          <p:cNvPr id="233" name="Shape 233"/>
          <p:cNvSpPr txBox="1"/>
          <p:nvPr/>
        </p:nvSpPr>
        <p:spPr>
          <a:xfrm>
            <a:off x="3260900" y="2664200"/>
            <a:ext cx="4840800" cy="564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800">
                <a:solidFill>
                  <a:srgbClr val="FF0000"/>
                </a:solidFill>
              </a:rPr>
              <a:t>“Distributed State”</a:t>
            </a:r>
            <a:endParaRPr sz="1800">
              <a:solidFill>
                <a:srgbClr val="FF0000"/>
              </a:solidFill>
            </a:endParaRPr>
          </a:p>
        </p:txBody>
      </p:sp>
      <p:cxnSp>
        <p:nvCxnSpPr>
          <p:cNvPr id="234" name="Shape 234"/>
          <p:cNvCxnSpPr/>
          <p:nvPr/>
        </p:nvCxnSpPr>
        <p:spPr>
          <a:xfrm>
            <a:off x="2958350" y="2067475"/>
            <a:ext cx="680700" cy="672300"/>
          </a:xfrm>
          <a:prstGeom prst="straightConnector1">
            <a:avLst/>
          </a:prstGeom>
          <a:noFill/>
          <a:ln cap="flat" cmpd="sng" w="9525">
            <a:solidFill>
              <a:srgbClr val="FF0000"/>
            </a:solidFill>
            <a:prstDash val="solid"/>
            <a:round/>
            <a:headEnd len="med" w="med" type="none"/>
            <a:tailEnd len="med" w="med" type="triangle"/>
          </a:ln>
        </p:spPr>
      </p:cxnSp>
      <p:cxnSp>
        <p:nvCxnSpPr>
          <p:cNvPr id="235" name="Shape 235"/>
          <p:cNvCxnSpPr/>
          <p:nvPr/>
        </p:nvCxnSpPr>
        <p:spPr>
          <a:xfrm>
            <a:off x="4126575" y="2087875"/>
            <a:ext cx="1200" cy="631500"/>
          </a:xfrm>
          <a:prstGeom prst="straightConnector1">
            <a:avLst/>
          </a:prstGeom>
          <a:noFill/>
          <a:ln cap="flat" cmpd="sng" w="9525">
            <a:solidFill>
              <a:srgbClr val="FF0000"/>
            </a:solidFill>
            <a:prstDash val="solid"/>
            <a:round/>
            <a:headEnd len="med" w="med" type="none"/>
            <a:tailEnd len="med" w="med" type="triangle"/>
          </a:ln>
        </p:spPr>
      </p:cxnSp>
      <p:cxnSp>
        <p:nvCxnSpPr>
          <p:cNvPr id="236" name="Shape 236"/>
          <p:cNvCxnSpPr/>
          <p:nvPr/>
        </p:nvCxnSpPr>
        <p:spPr>
          <a:xfrm flipH="1">
            <a:off x="4647625" y="1991850"/>
            <a:ext cx="2244000" cy="6975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Shape 241"/>
          <p:cNvSpPr txBox="1"/>
          <p:nvPr>
            <p:ph idx="1" type="body"/>
          </p:nvPr>
        </p:nvSpPr>
        <p:spPr>
          <a:xfrm>
            <a:off x="382475" y="954775"/>
            <a:ext cx="8520600" cy="1796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a:p>
            <a:pPr indent="-342900" lvl="0" marL="457200" rtl="0">
              <a:spcBef>
                <a:spcPts val="1600"/>
              </a:spcBef>
              <a:spcAft>
                <a:spcPts val="0"/>
              </a:spcAft>
              <a:buSzPts val="1800"/>
              <a:buChar char="●"/>
            </a:pPr>
            <a:r>
              <a:rPr lang="en"/>
              <a:t>Automatic distributed invariant inference (techniques &amp; challenges)</a:t>
            </a:r>
            <a:endParaRPr/>
          </a:p>
          <a:p>
            <a:pPr indent="-342900" lvl="0" marL="457200" rtl="0">
              <a:spcBef>
                <a:spcPts val="0"/>
              </a:spcBef>
              <a:spcAft>
                <a:spcPts val="0"/>
              </a:spcAft>
              <a:buSzPts val="1800"/>
              <a:buChar char="●"/>
            </a:pPr>
            <a:r>
              <a:rPr lang="en"/>
              <a:t>Runtime checking: distributed assertions</a:t>
            </a:r>
            <a:endParaRPr/>
          </a:p>
          <a:p>
            <a:pPr indent="-342900" lvl="0" marL="457200" rtl="0">
              <a:spcBef>
                <a:spcPts val="0"/>
              </a:spcBef>
              <a:spcAft>
                <a:spcPts val="0"/>
              </a:spcAft>
              <a:buSzPts val="1800"/>
              <a:buChar char="●"/>
            </a:pPr>
            <a:r>
              <a:rPr lang="en"/>
              <a:t>Evaluation: 4 large scale distributed systems</a:t>
            </a:r>
            <a:endParaRPr/>
          </a:p>
          <a:p>
            <a:pPr indent="0" lvl="0" marL="0" marR="0" rtl="0" algn="l">
              <a:lnSpc>
                <a:spcPct val="115000"/>
              </a:lnSpc>
              <a:spcBef>
                <a:spcPts val="1600"/>
              </a:spcBef>
              <a:spcAft>
                <a:spcPts val="1600"/>
              </a:spcAft>
              <a:buNone/>
            </a:pPr>
            <a:r>
              <a:t/>
            </a:r>
            <a:endParaRPr/>
          </a:p>
        </p:txBody>
      </p:sp>
      <p:sp>
        <p:nvSpPr>
          <p:cNvPr id="242" name="Shape 242"/>
          <p:cNvSpPr txBox="1"/>
          <p:nvPr>
            <p:ph type="title"/>
          </p:nvPr>
        </p:nvSpPr>
        <p:spPr>
          <a:xfrm>
            <a:off x="308850" y="38207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This</a:t>
            </a:r>
            <a:r>
              <a:rPr lang="en"/>
              <a:t> talk: distributed invariants and </a:t>
            </a:r>
            <a:r>
              <a:rPr lang="en">
                <a:solidFill>
                  <a:schemeClr val="dk2"/>
                </a:solidFill>
              </a:rPr>
              <a:t>Dinv</a:t>
            </a:r>
            <a:endParaRPr>
              <a:solidFill>
                <a:schemeClr val="dk2"/>
              </a:solidFill>
            </a:endParaRPr>
          </a:p>
        </p:txBody>
      </p:sp>
      <p:pic>
        <p:nvPicPr>
          <p:cNvPr id="243" name="Shape 243"/>
          <p:cNvPicPr preferRelativeResize="0"/>
          <p:nvPr/>
        </p:nvPicPr>
        <p:blipFill>
          <a:blip r:embed="rId3">
            <a:alphaModFix/>
          </a:blip>
          <a:stretch>
            <a:fillRect/>
          </a:stretch>
        </p:blipFill>
        <p:spPr>
          <a:xfrm>
            <a:off x="287075" y="3128600"/>
            <a:ext cx="8533805" cy="1199875"/>
          </a:xfrm>
          <a:prstGeom prst="rect">
            <a:avLst/>
          </a:prstGeom>
          <a:noFill/>
          <a:ln>
            <a:noFill/>
          </a:ln>
        </p:spPr>
      </p:pic>
      <p:grpSp>
        <p:nvGrpSpPr>
          <p:cNvPr id="244" name="Shape 244"/>
          <p:cNvGrpSpPr/>
          <p:nvPr/>
        </p:nvGrpSpPr>
        <p:grpSpPr>
          <a:xfrm>
            <a:off x="469800" y="4526500"/>
            <a:ext cx="8387100" cy="393600"/>
            <a:chOff x="487825" y="2561775"/>
            <a:chExt cx="8387100" cy="393600"/>
          </a:xfrm>
        </p:grpSpPr>
        <p:cxnSp>
          <p:nvCxnSpPr>
            <p:cNvPr id="245" name="Shape 245"/>
            <p:cNvCxnSpPr/>
            <p:nvPr/>
          </p:nvCxnSpPr>
          <p:spPr>
            <a:xfrm>
              <a:off x="487825" y="2630100"/>
              <a:ext cx="2576100" cy="8700"/>
            </a:xfrm>
            <a:prstGeom prst="straightConnector1">
              <a:avLst/>
            </a:prstGeom>
            <a:noFill/>
            <a:ln cap="flat" cmpd="sng" w="28575">
              <a:solidFill>
                <a:srgbClr val="CC0000"/>
              </a:solidFill>
              <a:prstDash val="solid"/>
              <a:round/>
              <a:headEnd len="med" w="med" type="none"/>
              <a:tailEnd len="med" w="med" type="none"/>
            </a:ln>
          </p:spPr>
        </p:cxnSp>
        <p:cxnSp>
          <p:nvCxnSpPr>
            <p:cNvPr id="246" name="Shape 246"/>
            <p:cNvCxnSpPr/>
            <p:nvPr/>
          </p:nvCxnSpPr>
          <p:spPr>
            <a:xfrm>
              <a:off x="3063925" y="2638800"/>
              <a:ext cx="5811000" cy="25800"/>
            </a:xfrm>
            <a:prstGeom prst="straightConnector1">
              <a:avLst/>
            </a:prstGeom>
            <a:noFill/>
            <a:ln cap="flat" cmpd="sng" w="28575">
              <a:solidFill>
                <a:srgbClr val="1155CC"/>
              </a:solidFill>
              <a:prstDash val="solid"/>
              <a:round/>
              <a:headEnd len="med" w="med" type="none"/>
              <a:tailEnd len="med" w="med" type="none"/>
            </a:ln>
          </p:spPr>
        </p:cxnSp>
        <p:sp>
          <p:nvSpPr>
            <p:cNvPr id="247" name="Shape 247"/>
            <p:cNvSpPr txBox="1"/>
            <p:nvPr/>
          </p:nvSpPr>
          <p:spPr>
            <a:xfrm>
              <a:off x="1104000" y="2561775"/>
              <a:ext cx="1874400" cy="393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CC0000"/>
                  </a:solidFill>
                </a:rPr>
                <a:t>Static Analysis</a:t>
              </a:r>
              <a:endParaRPr>
                <a:solidFill>
                  <a:srgbClr val="CC0000"/>
                </a:solidFill>
              </a:endParaRPr>
            </a:p>
          </p:txBody>
        </p:sp>
        <p:sp>
          <p:nvSpPr>
            <p:cNvPr id="248" name="Shape 248"/>
            <p:cNvSpPr txBox="1"/>
            <p:nvPr/>
          </p:nvSpPr>
          <p:spPr>
            <a:xfrm>
              <a:off x="5280450" y="2561775"/>
              <a:ext cx="1797300" cy="393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1155CC"/>
                  </a:solidFill>
                </a:rPr>
                <a:t>Dynamic Analysis</a:t>
              </a:r>
              <a:endParaRPr>
                <a:solidFill>
                  <a:srgbClr val="1155CC"/>
                </a:solidFill>
              </a:endParaRPr>
            </a:p>
          </p:txBody>
        </p:sp>
      </p:grpSp>
      <p:sp>
        <p:nvSpPr>
          <p:cNvPr id="249" name="Shape 2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Shape 25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Capturing Distributed State </a:t>
            </a:r>
            <a:r>
              <a:rPr lang="en">
                <a:solidFill>
                  <a:schemeClr val="dk2"/>
                </a:solidFill>
              </a:rPr>
              <a:t>Automatically</a:t>
            </a:r>
            <a:endParaRPr>
              <a:solidFill>
                <a:schemeClr val="dk2"/>
              </a:solidFill>
            </a:endParaRPr>
          </a:p>
        </p:txBody>
      </p:sp>
      <p:sp>
        <p:nvSpPr>
          <p:cNvPr id="255" name="Shape 255"/>
          <p:cNvSpPr txBox="1"/>
          <p:nvPr>
            <p:ph idx="1" type="body"/>
          </p:nvPr>
        </p:nvSpPr>
        <p:spPr>
          <a:xfrm>
            <a:off x="311700" y="1152475"/>
            <a:ext cx="4260300" cy="10503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AutoNum type="arabicPeriod"/>
            </a:pPr>
            <a:r>
              <a:rPr lang="en"/>
              <a:t>Interprocedural Program Slicing</a:t>
            </a:r>
            <a:endParaRPr/>
          </a:p>
          <a:p>
            <a:pPr indent="-342900" lvl="0" marL="457200" rtl="0">
              <a:spcBef>
                <a:spcPts val="0"/>
              </a:spcBef>
              <a:spcAft>
                <a:spcPts val="0"/>
              </a:spcAft>
              <a:buSzPts val="1800"/>
              <a:buAutoNum type="arabicPeriod"/>
            </a:pPr>
            <a:r>
              <a:rPr lang="en"/>
              <a:t>Logging Code Injection</a:t>
            </a:r>
            <a:endParaRPr/>
          </a:p>
        </p:txBody>
      </p:sp>
      <p:sp>
        <p:nvSpPr>
          <p:cNvPr id="256" name="Shape 25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id="257" name="Shape 257"/>
          <p:cNvPicPr preferRelativeResize="0"/>
          <p:nvPr/>
        </p:nvPicPr>
        <p:blipFill>
          <a:blip r:embed="rId3">
            <a:alphaModFix/>
          </a:blip>
          <a:stretch>
            <a:fillRect/>
          </a:stretch>
        </p:blipFill>
        <p:spPr>
          <a:xfrm>
            <a:off x="990600" y="2355175"/>
            <a:ext cx="6853406" cy="26359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Shape 26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Capturing Distributed State </a:t>
            </a:r>
            <a:r>
              <a:rPr lang="en">
                <a:solidFill>
                  <a:schemeClr val="dk2"/>
                </a:solidFill>
              </a:rPr>
              <a:t>Automatically</a:t>
            </a:r>
            <a:endParaRPr>
              <a:solidFill>
                <a:schemeClr val="dk2"/>
              </a:solidFill>
            </a:endParaRPr>
          </a:p>
        </p:txBody>
      </p:sp>
      <p:sp>
        <p:nvSpPr>
          <p:cNvPr id="263" name="Shape 263"/>
          <p:cNvSpPr txBox="1"/>
          <p:nvPr>
            <p:ph idx="1" type="body"/>
          </p:nvPr>
        </p:nvSpPr>
        <p:spPr>
          <a:xfrm>
            <a:off x="311700" y="1152475"/>
            <a:ext cx="4260300" cy="10503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AutoNum type="arabicPeriod"/>
            </a:pPr>
            <a:r>
              <a:rPr lang="en"/>
              <a:t>Interprocedural Program Slicing</a:t>
            </a:r>
            <a:endParaRPr/>
          </a:p>
          <a:p>
            <a:pPr indent="-342900" lvl="0" marL="457200" rtl="0">
              <a:spcBef>
                <a:spcPts val="0"/>
              </a:spcBef>
              <a:spcAft>
                <a:spcPts val="0"/>
              </a:spcAft>
              <a:buSzPts val="1800"/>
              <a:buAutoNum type="arabicPeriod"/>
            </a:pPr>
            <a:r>
              <a:rPr lang="en"/>
              <a:t>Logging Code Injection</a:t>
            </a:r>
            <a:endParaRPr/>
          </a:p>
        </p:txBody>
      </p:sp>
      <p:sp>
        <p:nvSpPr>
          <p:cNvPr id="264" name="Shape 26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id="265" name="Shape 265"/>
          <p:cNvPicPr preferRelativeResize="0"/>
          <p:nvPr/>
        </p:nvPicPr>
        <p:blipFill>
          <a:blip r:embed="rId3">
            <a:alphaModFix/>
          </a:blip>
          <a:stretch>
            <a:fillRect/>
          </a:stretch>
        </p:blipFill>
        <p:spPr>
          <a:xfrm>
            <a:off x="990600" y="2355175"/>
            <a:ext cx="6845418" cy="2635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Shape 27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Capturing Distributed State </a:t>
            </a:r>
            <a:r>
              <a:rPr lang="en">
                <a:solidFill>
                  <a:schemeClr val="dk2"/>
                </a:solidFill>
              </a:rPr>
              <a:t>Automatically</a:t>
            </a:r>
            <a:endParaRPr>
              <a:solidFill>
                <a:schemeClr val="dk2"/>
              </a:solidFill>
            </a:endParaRPr>
          </a:p>
        </p:txBody>
      </p:sp>
      <p:sp>
        <p:nvSpPr>
          <p:cNvPr id="271" name="Shape 271"/>
          <p:cNvSpPr txBox="1"/>
          <p:nvPr>
            <p:ph idx="1" type="body"/>
          </p:nvPr>
        </p:nvSpPr>
        <p:spPr>
          <a:xfrm>
            <a:off x="311700" y="1152475"/>
            <a:ext cx="4260300" cy="10503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AutoNum type="arabicPeriod"/>
            </a:pPr>
            <a:r>
              <a:rPr lang="en"/>
              <a:t>Interprocedural Program Slicing</a:t>
            </a:r>
            <a:endParaRPr/>
          </a:p>
          <a:p>
            <a:pPr indent="-342900" lvl="0" marL="457200" rtl="0">
              <a:spcBef>
                <a:spcPts val="0"/>
              </a:spcBef>
              <a:spcAft>
                <a:spcPts val="0"/>
              </a:spcAft>
              <a:buSzPts val="1800"/>
              <a:buAutoNum type="arabicPeriod"/>
            </a:pPr>
            <a:r>
              <a:rPr lang="en"/>
              <a:t>Logging Code Injection</a:t>
            </a:r>
            <a:endParaRPr/>
          </a:p>
        </p:txBody>
      </p:sp>
      <p:sp>
        <p:nvSpPr>
          <p:cNvPr id="272" name="Shape 27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id="273" name="Shape 273"/>
          <p:cNvPicPr preferRelativeResize="0"/>
          <p:nvPr/>
        </p:nvPicPr>
        <p:blipFill>
          <a:blip r:embed="rId3">
            <a:alphaModFix/>
          </a:blip>
          <a:stretch>
            <a:fillRect/>
          </a:stretch>
        </p:blipFill>
        <p:spPr>
          <a:xfrm>
            <a:off x="990600" y="2355175"/>
            <a:ext cx="6845418" cy="26359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Shape 27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Capturing Distributed State </a:t>
            </a:r>
            <a:r>
              <a:rPr lang="en">
                <a:solidFill>
                  <a:schemeClr val="dk2"/>
                </a:solidFill>
              </a:rPr>
              <a:t>Automatically</a:t>
            </a:r>
            <a:endParaRPr>
              <a:solidFill>
                <a:schemeClr val="dk2"/>
              </a:solidFill>
            </a:endParaRPr>
          </a:p>
        </p:txBody>
      </p:sp>
      <p:sp>
        <p:nvSpPr>
          <p:cNvPr id="279" name="Shape 279"/>
          <p:cNvSpPr txBox="1"/>
          <p:nvPr>
            <p:ph idx="1" type="body"/>
          </p:nvPr>
        </p:nvSpPr>
        <p:spPr>
          <a:xfrm>
            <a:off x="311700" y="1152475"/>
            <a:ext cx="4260300" cy="10503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AutoNum type="arabicPeriod"/>
            </a:pPr>
            <a:r>
              <a:rPr lang="en"/>
              <a:t>Interprocedural Program Slicing</a:t>
            </a:r>
            <a:endParaRPr/>
          </a:p>
          <a:p>
            <a:pPr indent="-342900" lvl="0" marL="457200" rtl="0">
              <a:spcBef>
                <a:spcPts val="0"/>
              </a:spcBef>
              <a:spcAft>
                <a:spcPts val="0"/>
              </a:spcAft>
              <a:buSzPts val="1800"/>
              <a:buAutoNum type="arabicPeriod"/>
            </a:pPr>
            <a:r>
              <a:rPr lang="en"/>
              <a:t>Logging Code Injection</a:t>
            </a:r>
            <a:endParaRPr/>
          </a:p>
        </p:txBody>
      </p:sp>
      <p:sp>
        <p:nvSpPr>
          <p:cNvPr id="280" name="Shape 28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id="281" name="Shape 281"/>
          <p:cNvPicPr preferRelativeResize="0"/>
          <p:nvPr/>
        </p:nvPicPr>
        <p:blipFill>
          <a:blip r:embed="rId3">
            <a:alphaModFix/>
          </a:blip>
          <a:stretch>
            <a:fillRect/>
          </a:stretch>
        </p:blipFill>
        <p:spPr>
          <a:xfrm>
            <a:off x="990600" y="2495550"/>
            <a:ext cx="6487149" cy="2339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Shape 28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Capturing Distributed State </a:t>
            </a:r>
            <a:r>
              <a:rPr lang="en">
                <a:solidFill>
                  <a:schemeClr val="dk2"/>
                </a:solidFill>
              </a:rPr>
              <a:t>Automatically</a:t>
            </a:r>
            <a:endParaRPr>
              <a:solidFill>
                <a:schemeClr val="dk2"/>
              </a:solidFill>
            </a:endParaRPr>
          </a:p>
        </p:txBody>
      </p:sp>
      <p:sp>
        <p:nvSpPr>
          <p:cNvPr id="287" name="Shape 287"/>
          <p:cNvSpPr txBox="1"/>
          <p:nvPr>
            <p:ph idx="1" type="body"/>
          </p:nvPr>
        </p:nvSpPr>
        <p:spPr>
          <a:xfrm>
            <a:off x="311700" y="1152475"/>
            <a:ext cx="4260300" cy="10503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AutoNum type="arabicPeriod"/>
            </a:pPr>
            <a:r>
              <a:rPr lang="en"/>
              <a:t>Interprocedural Program Slicing</a:t>
            </a:r>
            <a:endParaRPr/>
          </a:p>
          <a:p>
            <a:pPr indent="-342900" lvl="0" marL="457200" rtl="0">
              <a:spcBef>
                <a:spcPts val="0"/>
              </a:spcBef>
              <a:spcAft>
                <a:spcPts val="0"/>
              </a:spcAft>
              <a:buSzPts val="1800"/>
              <a:buAutoNum type="arabicPeriod"/>
            </a:pPr>
            <a:r>
              <a:rPr lang="en"/>
              <a:t>Logging Code Injection</a:t>
            </a:r>
            <a:endParaRPr/>
          </a:p>
        </p:txBody>
      </p:sp>
      <p:sp>
        <p:nvSpPr>
          <p:cNvPr id="288" name="Shape 28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id="289" name="Shape 289"/>
          <p:cNvPicPr preferRelativeResize="0"/>
          <p:nvPr/>
        </p:nvPicPr>
        <p:blipFill>
          <a:blip r:embed="rId3">
            <a:alphaModFix/>
          </a:blip>
          <a:stretch>
            <a:fillRect/>
          </a:stretch>
        </p:blipFill>
        <p:spPr>
          <a:xfrm>
            <a:off x="5781675" y="1170125"/>
            <a:ext cx="2752725" cy="2686050"/>
          </a:xfrm>
          <a:prstGeom prst="rect">
            <a:avLst/>
          </a:prstGeom>
          <a:noFill/>
          <a:ln>
            <a:noFill/>
          </a:ln>
        </p:spPr>
      </p:pic>
      <p:pic>
        <p:nvPicPr>
          <p:cNvPr id="290" name="Shape 290"/>
          <p:cNvPicPr preferRelativeResize="0"/>
          <p:nvPr/>
        </p:nvPicPr>
        <p:blipFill>
          <a:blip r:embed="rId4">
            <a:alphaModFix/>
          </a:blip>
          <a:stretch>
            <a:fillRect/>
          </a:stretch>
        </p:blipFill>
        <p:spPr>
          <a:xfrm>
            <a:off x="1354250" y="2571750"/>
            <a:ext cx="1730175" cy="5257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Shape 29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Capturing Distributed State </a:t>
            </a:r>
            <a:r>
              <a:rPr lang="en">
                <a:solidFill>
                  <a:schemeClr val="dk2"/>
                </a:solidFill>
              </a:rPr>
              <a:t>Automatically</a:t>
            </a:r>
            <a:endParaRPr>
              <a:solidFill>
                <a:schemeClr val="dk2"/>
              </a:solidFill>
            </a:endParaRPr>
          </a:p>
        </p:txBody>
      </p:sp>
      <p:sp>
        <p:nvSpPr>
          <p:cNvPr id="296" name="Shape 296"/>
          <p:cNvSpPr txBox="1"/>
          <p:nvPr>
            <p:ph idx="1" type="body"/>
          </p:nvPr>
        </p:nvSpPr>
        <p:spPr>
          <a:xfrm>
            <a:off x="311700" y="1152475"/>
            <a:ext cx="4260300" cy="10503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AutoNum type="arabicPeriod"/>
            </a:pPr>
            <a:r>
              <a:rPr lang="en"/>
              <a:t>Interprocedural Program Slicing</a:t>
            </a:r>
            <a:endParaRPr/>
          </a:p>
          <a:p>
            <a:pPr indent="-342900" lvl="0" marL="457200" rtl="0">
              <a:spcBef>
                <a:spcPts val="0"/>
              </a:spcBef>
              <a:spcAft>
                <a:spcPts val="0"/>
              </a:spcAft>
              <a:buSzPts val="1800"/>
              <a:buAutoNum type="arabicPeriod"/>
            </a:pPr>
            <a:r>
              <a:rPr lang="en"/>
              <a:t>Logging Code Injection</a:t>
            </a:r>
            <a:endParaRPr/>
          </a:p>
          <a:p>
            <a:pPr indent="-342900" lvl="0" marL="457200" rtl="0">
              <a:spcBef>
                <a:spcPts val="0"/>
              </a:spcBef>
              <a:spcAft>
                <a:spcPts val="0"/>
              </a:spcAft>
              <a:buSzPts val="1800"/>
              <a:buAutoNum type="arabicPeriod"/>
            </a:pPr>
            <a:r>
              <a:rPr lang="en"/>
              <a:t>Vector Clock Injection</a:t>
            </a:r>
            <a:endParaRPr/>
          </a:p>
        </p:txBody>
      </p:sp>
      <p:sp>
        <p:nvSpPr>
          <p:cNvPr id="297" name="Shape 29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id="298" name="Shape 298"/>
          <p:cNvPicPr preferRelativeResize="0"/>
          <p:nvPr/>
        </p:nvPicPr>
        <p:blipFill>
          <a:blip r:embed="rId3">
            <a:alphaModFix/>
          </a:blip>
          <a:stretch>
            <a:fillRect/>
          </a:stretch>
        </p:blipFill>
        <p:spPr>
          <a:xfrm>
            <a:off x="5781675" y="1170125"/>
            <a:ext cx="2752725" cy="2686050"/>
          </a:xfrm>
          <a:prstGeom prst="rect">
            <a:avLst/>
          </a:prstGeom>
          <a:noFill/>
          <a:ln>
            <a:noFill/>
          </a:ln>
        </p:spPr>
      </p:pic>
      <p:pic>
        <p:nvPicPr>
          <p:cNvPr id="299" name="Shape 299"/>
          <p:cNvPicPr preferRelativeResize="0"/>
          <p:nvPr/>
        </p:nvPicPr>
        <p:blipFill>
          <a:blip r:embed="rId4">
            <a:alphaModFix/>
          </a:blip>
          <a:stretch>
            <a:fillRect/>
          </a:stretch>
        </p:blipFill>
        <p:spPr>
          <a:xfrm>
            <a:off x="1354250" y="2571750"/>
            <a:ext cx="1872275" cy="11177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Shape 30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Capturing Distributed State </a:t>
            </a:r>
            <a:r>
              <a:rPr lang="en">
                <a:solidFill>
                  <a:schemeClr val="dk2"/>
                </a:solidFill>
              </a:rPr>
              <a:t>Automatically</a:t>
            </a:r>
            <a:endParaRPr>
              <a:solidFill>
                <a:schemeClr val="dk2"/>
              </a:solidFill>
            </a:endParaRPr>
          </a:p>
        </p:txBody>
      </p:sp>
      <p:sp>
        <p:nvSpPr>
          <p:cNvPr id="305" name="Shape 305"/>
          <p:cNvSpPr txBox="1"/>
          <p:nvPr>
            <p:ph idx="1" type="body"/>
          </p:nvPr>
        </p:nvSpPr>
        <p:spPr>
          <a:xfrm>
            <a:off x="311700" y="1152475"/>
            <a:ext cx="4260300" cy="10503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AutoNum type="arabicPeriod"/>
            </a:pPr>
            <a:r>
              <a:rPr lang="en"/>
              <a:t>Interprocedural Program Slicing</a:t>
            </a:r>
            <a:endParaRPr/>
          </a:p>
          <a:p>
            <a:pPr indent="-342900" lvl="0" marL="457200" rtl="0">
              <a:spcBef>
                <a:spcPts val="0"/>
              </a:spcBef>
              <a:spcAft>
                <a:spcPts val="0"/>
              </a:spcAft>
              <a:buSzPts val="1800"/>
              <a:buAutoNum type="arabicPeriod"/>
            </a:pPr>
            <a:r>
              <a:rPr lang="en"/>
              <a:t>Logging Code Injection</a:t>
            </a:r>
            <a:endParaRPr/>
          </a:p>
          <a:p>
            <a:pPr indent="-342900" lvl="0" marL="457200" rtl="0">
              <a:spcBef>
                <a:spcPts val="0"/>
              </a:spcBef>
              <a:spcAft>
                <a:spcPts val="0"/>
              </a:spcAft>
              <a:buSzPts val="1800"/>
              <a:buAutoNum type="arabicPeriod"/>
            </a:pPr>
            <a:r>
              <a:rPr lang="en"/>
              <a:t>Vector Clock Injection</a:t>
            </a:r>
            <a:endParaRPr/>
          </a:p>
        </p:txBody>
      </p:sp>
      <p:sp>
        <p:nvSpPr>
          <p:cNvPr id="306" name="Shape 30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id="307" name="Shape 307"/>
          <p:cNvPicPr preferRelativeResize="0"/>
          <p:nvPr/>
        </p:nvPicPr>
        <p:blipFill>
          <a:blip r:embed="rId3">
            <a:alphaModFix/>
          </a:blip>
          <a:stretch>
            <a:fillRect/>
          </a:stretch>
        </p:blipFill>
        <p:spPr>
          <a:xfrm>
            <a:off x="5781675" y="1170125"/>
            <a:ext cx="2752725" cy="2686050"/>
          </a:xfrm>
          <a:prstGeom prst="rect">
            <a:avLst/>
          </a:prstGeom>
          <a:noFill/>
          <a:ln>
            <a:noFill/>
          </a:ln>
        </p:spPr>
      </p:pic>
      <p:pic>
        <p:nvPicPr>
          <p:cNvPr id="308" name="Shape 308"/>
          <p:cNvPicPr preferRelativeResize="0"/>
          <p:nvPr/>
        </p:nvPicPr>
        <p:blipFill>
          <a:blip r:embed="rId4">
            <a:alphaModFix/>
          </a:blip>
          <a:stretch>
            <a:fillRect/>
          </a:stretch>
        </p:blipFill>
        <p:spPr>
          <a:xfrm>
            <a:off x="1354250" y="2571750"/>
            <a:ext cx="2257425" cy="1762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Shape 113"/>
          <p:cNvSpPr txBox="1"/>
          <p:nvPr>
            <p:ph idx="12" type="sldNum"/>
          </p:nvPr>
        </p:nvSpPr>
        <p:spPr>
          <a:xfrm>
            <a:off x="7672858" y="436337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latin typeface="Proxima Nova"/>
                <a:ea typeface="Proxima Nova"/>
                <a:cs typeface="Proxima Nova"/>
                <a:sym typeface="Proxima Nova"/>
              </a:rPr>
              <a:t>‹#›</a:t>
            </a:fld>
            <a:endParaRPr>
              <a:latin typeface="Proxima Nova"/>
              <a:ea typeface="Proxima Nova"/>
              <a:cs typeface="Proxima Nova"/>
              <a:sym typeface="Proxima Nova"/>
            </a:endParaRPr>
          </a:p>
        </p:txBody>
      </p:sp>
      <p:pic>
        <p:nvPicPr>
          <p:cNvPr id="114" name="Shape 114"/>
          <p:cNvPicPr preferRelativeResize="0"/>
          <p:nvPr/>
        </p:nvPicPr>
        <p:blipFill>
          <a:blip r:embed="rId3">
            <a:alphaModFix/>
          </a:blip>
          <a:stretch>
            <a:fillRect/>
          </a:stretch>
        </p:blipFill>
        <p:spPr>
          <a:xfrm>
            <a:off x="6454350" y="2501950"/>
            <a:ext cx="890324" cy="696075"/>
          </a:xfrm>
          <a:prstGeom prst="rect">
            <a:avLst/>
          </a:prstGeom>
          <a:noFill/>
          <a:ln>
            <a:noFill/>
          </a:ln>
        </p:spPr>
      </p:pic>
      <p:pic>
        <p:nvPicPr>
          <p:cNvPr id="115" name="Shape 115"/>
          <p:cNvPicPr preferRelativeResize="0"/>
          <p:nvPr/>
        </p:nvPicPr>
        <p:blipFill>
          <a:blip r:embed="rId4">
            <a:alphaModFix/>
          </a:blip>
          <a:stretch>
            <a:fillRect/>
          </a:stretch>
        </p:blipFill>
        <p:spPr>
          <a:xfrm>
            <a:off x="6626225" y="1879287"/>
            <a:ext cx="926159" cy="492650"/>
          </a:xfrm>
          <a:prstGeom prst="rect">
            <a:avLst/>
          </a:prstGeom>
          <a:noFill/>
          <a:ln>
            <a:noFill/>
          </a:ln>
        </p:spPr>
      </p:pic>
      <p:pic>
        <p:nvPicPr>
          <p:cNvPr id="116" name="Shape 116"/>
          <p:cNvPicPr preferRelativeResize="0"/>
          <p:nvPr/>
        </p:nvPicPr>
        <p:blipFill>
          <a:blip r:embed="rId5">
            <a:alphaModFix/>
          </a:blip>
          <a:stretch>
            <a:fillRect/>
          </a:stretch>
        </p:blipFill>
        <p:spPr>
          <a:xfrm>
            <a:off x="4468900" y="1020913"/>
            <a:ext cx="492650" cy="492650"/>
          </a:xfrm>
          <a:prstGeom prst="rect">
            <a:avLst/>
          </a:prstGeom>
          <a:noFill/>
          <a:ln>
            <a:noFill/>
          </a:ln>
        </p:spPr>
      </p:pic>
      <p:pic>
        <p:nvPicPr>
          <p:cNvPr id="117" name="Shape 117"/>
          <p:cNvPicPr preferRelativeResize="0"/>
          <p:nvPr/>
        </p:nvPicPr>
        <p:blipFill rotWithShape="1">
          <a:blip r:embed="rId6">
            <a:alphaModFix/>
          </a:blip>
          <a:srcRect b="38110" l="7618" r="13355" t="21722"/>
          <a:stretch/>
        </p:blipFill>
        <p:spPr>
          <a:xfrm>
            <a:off x="5208738" y="1077063"/>
            <a:ext cx="1161575" cy="393600"/>
          </a:xfrm>
          <a:prstGeom prst="rect">
            <a:avLst/>
          </a:prstGeom>
          <a:noFill/>
          <a:ln>
            <a:noFill/>
          </a:ln>
        </p:spPr>
      </p:pic>
      <p:pic>
        <p:nvPicPr>
          <p:cNvPr id="118" name="Shape 118"/>
          <p:cNvPicPr preferRelativeResize="0"/>
          <p:nvPr/>
        </p:nvPicPr>
        <p:blipFill rotWithShape="1">
          <a:blip r:embed="rId7">
            <a:alphaModFix/>
          </a:blip>
          <a:srcRect b="8064" l="5121" r="5505" t="12564"/>
          <a:stretch/>
        </p:blipFill>
        <p:spPr>
          <a:xfrm>
            <a:off x="6472475" y="1020912"/>
            <a:ext cx="680325" cy="592525"/>
          </a:xfrm>
          <a:prstGeom prst="rect">
            <a:avLst/>
          </a:prstGeom>
          <a:noFill/>
          <a:ln>
            <a:noFill/>
          </a:ln>
        </p:spPr>
      </p:pic>
      <p:pic>
        <p:nvPicPr>
          <p:cNvPr id="119" name="Shape 119"/>
          <p:cNvPicPr preferRelativeResize="0"/>
          <p:nvPr/>
        </p:nvPicPr>
        <p:blipFill>
          <a:blip r:embed="rId8">
            <a:alphaModFix/>
          </a:blip>
          <a:stretch>
            <a:fillRect/>
          </a:stretch>
        </p:blipFill>
        <p:spPr>
          <a:xfrm>
            <a:off x="3830823" y="1537044"/>
            <a:ext cx="638075" cy="618167"/>
          </a:xfrm>
          <a:prstGeom prst="rect">
            <a:avLst/>
          </a:prstGeom>
          <a:noFill/>
          <a:ln>
            <a:noFill/>
          </a:ln>
        </p:spPr>
      </p:pic>
      <p:pic>
        <p:nvPicPr>
          <p:cNvPr id="120" name="Shape 120"/>
          <p:cNvPicPr preferRelativeResize="0"/>
          <p:nvPr/>
        </p:nvPicPr>
        <p:blipFill>
          <a:blip r:embed="rId9">
            <a:alphaModFix/>
          </a:blip>
          <a:stretch>
            <a:fillRect/>
          </a:stretch>
        </p:blipFill>
        <p:spPr>
          <a:xfrm>
            <a:off x="3665675" y="2157500"/>
            <a:ext cx="899228" cy="492650"/>
          </a:xfrm>
          <a:prstGeom prst="rect">
            <a:avLst/>
          </a:prstGeom>
          <a:noFill/>
          <a:ln>
            <a:noFill/>
          </a:ln>
        </p:spPr>
      </p:pic>
      <p:pic>
        <p:nvPicPr>
          <p:cNvPr id="121" name="Shape 121"/>
          <p:cNvPicPr preferRelativeResize="0"/>
          <p:nvPr/>
        </p:nvPicPr>
        <p:blipFill>
          <a:blip r:embed="rId10">
            <a:alphaModFix/>
          </a:blip>
          <a:stretch>
            <a:fillRect/>
          </a:stretch>
        </p:blipFill>
        <p:spPr>
          <a:xfrm>
            <a:off x="4637025" y="2332838"/>
            <a:ext cx="442225" cy="442225"/>
          </a:xfrm>
          <a:prstGeom prst="rect">
            <a:avLst/>
          </a:prstGeom>
          <a:noFill/>
          <a:ln>
            <a:noFill/>
          </a:ln>
        </p:spPr>
      </p:pic>
      <p:pic>
        <p:nvPicPr>
          <p:cNvPr id="122" name="Shape 122"/>
          <p:cNvPicPr preferRelativeResize="0"/>
          <p:nvPr/>
        </p:nvPicPr>
        <p:blipFill rotWithShape="1">
          <a:blip r:embed="rId11">
            <a:alphaModFix/>
          </a:blip>
          <a:srcRect b="0" l="22584" r="21636" t="0"/>
          <a:stretch/>
        </p:blipFill>
        <p:spPr>
          <a:xfrm>
            <a:off x="5420525" y="1537038"/>
            <a:ext cx="405550" cy="727075"/>
          </a:xfrm>
          <a:prstGeom prst="rect">
            <a:avLst/>
          </a:prstGeom>
          <a:noFill/>
          <a:ln>
            <a:noFill/>
          </a:ln>
        </p:spPr>
      </p:pic>
      <p:pic>
        <p:nvPicPr>
          <p:cNvPr id="123" name="Shape 123"/>
          <p:cNvPicPr preferRelativeResize="0"/>
          <p:nvPr/>
        </p:nvPicPr>
        <p:blipFill>
          <a:blip r:embed="rId12">
            <a:alphaModFix/>
          </a:blip>
          <a:stretch>
            <a:fillRect/>
          </a:stretch>
        </p:blipFill>
        <p:spPr>
          <a:xfrm>
            <a:off x="4724275" y="1694381"/>
            <a:ext cx="617875" cy="617875"/>
          </a:xfrm>
          <a:prstGeom prst="rect">
            <a:avLst/>
          </a:prstGeom>
          <a:noFill/>
          <a:ln>
            <a:noFill/>
          </a:ln>
        </p:spPr>
      </p:pic>
      <p:pic>
        <p:nvPicPr>
          <p:cNvPr id="124" name="Shape 124"/>
          <p:cNvPicPr preferRelativeResize="0"/>
          <p:nvPr/>
        </p:nvPicPr>
        <p:blipFill>
          <a:blip r:embed="rId13">
            <a:alphaModFix/>
          </a:blip>
          <a:stretch>
            <a:fillRect/>
          </a:stretch>
        </p:blipFill>
        <p:spPr>
          <a:xfrm>
            <a:off x="4205800" y="2768075"/>
            <a:ext cx="492650" cy="593137"/>
          </a:xfrm>
          <a:prstGeom prst="rect">
            <a:avLst/>
          </a:prstGeom>
          <a:noFill/>
          <a:ln>
            <a:noFill/>
          </a:ln>
        </p:spPr>
      </p:pic>
      <p:pic>
        <p:nvPicPr>
          <p:cNvPr id="125" name="Shape 125"/>
          <p:cNvPicPr preferRelativeResize="0"/>
          <p:nvPr/>
        </p:nvPicPr>
        <p:blipFill>
          <a:blip r:embed="rId14">
            <a:alphaModFix/>
          </a:blip>
          <a:stretch>
            <a:fillRect/>
          </a:stretch>
        </p:blipFill>
        <p:spPr>
          <a:xfrm>
            <a:off x="5247225" y="3203212"/>
            <a:ext cx="638079" cy="638100"/>
          </a:xfrm>
          <a:prstGeom prst="rect">
            <a:avLst/>
          </a:prstGeom>
          <a:noFill/>
          <a:ln>
            <a:noFill/>
          </a:ln>
        </p:spPr>
      </p:pic>
      <p:pic>
        <p:nvPicPr>
          <p:cNvPr id="126" name="Shape 126"/>
          <p:cNvPicPr preferRelativeResize="0"/>
          <p:nvPr/>
        </p:nvPicPr>
        <p:blipFill rotWithShape="1">
          <a:blip r:embed="rId15">
            <a:alphaModFix/>
          </a:blip>
          <a:srcRect b="0" l="19619" r="16823" t="0"/>
          <a:stretch/>
        </p:blipFill>
        <p:spPr>
          <a:xfrm>
            <a:off x="4803200" y="2842904"/>
            <a:ext cx="405550" cy="638108"/>
          </a:xfrm>
          <a:prstGeom prst="rect">
            <a:avLst/>
          </a:prstGeom>
          <a:noFill/>
          <a:ln>
            <a:noFill/>
          </a:ln>
        </p:spPr>
      </p:pic>
      <p:pic>
        <p:nvPicPr>
          <p:cNvPr id="127" name="Shape 127"/>
          <p:cNvPicPr preferRelativeResize="0"/>
          <p:nvPr/>
        </p:nvPicPr>
        <p:blipFill rotWithShape="1">
          <a:blip r:embed="rId16">
            <a:alphaModFix/>
          </a:blip>
          <a:srcRect b="0" l="10676" r="7883" t="15052"/>
          <a:stretch/>
        </p:blipFill>
        <p:spPr>
          <a:xfrm>
            <a:off x="5923775" y="2756575"/>
            <a:ext cx="548700" cy="572336"/>
          </a:xfrm>
          <a:prstGeom prst="rect">
            <a:avLst/>
          </a:prstGeom>
          <a:noFill/>
          <a:ln>
            <a:noFill/>
          </a:ln>
        </p:spPr>
      </p:pic>
      <p:pic>
        <p:nvPicPr>
          <p:cNvPr id="128" name="Shape 128"/>
          <p:cNvPicPr preferRelativeResize="0"/>
          <p:nvPr/>
        </p:nvPicPr>
        <p:blipFill>
          <a:blip r:embed="rId17">
            <a:alphaModFix/>
          </a:blip>
          <a:stretch>
            <a:fillRect/>
          </a:stretch>
        </p:blipFill>
        <p:spPr>
          <a:xfrm>
            <a:off x="5208750" y="2603662"/>
            <a:ext cx="735291" cy="492651"/>
          </a:xfrm>
          <a:prstGeom prst="rect">
            <a:avLst/>
          </a:prstGeom>
          <a:noFill/>
          <a:ln>
            <a:noFill/>
          </a:ln>
        </p:spPr>
      </p:pic>
      <p:pic>
        <p:nvPicPr>
          <p:cNvPr id="129" name="Shape 129"/>
          <p:cNvPicPr preferRelativeResize="0"/>
          <p:nvPr/>
        </p:nvPicPr>
        <p:blipFill>
          <a:blip r:embed="rId18">
            <a:alphaModFix/>
          </a:blip>
          <a:stretch>
            <a:fillRect/>
          </a:stretch>
        </p:blipFill>
        <p:spPr>
          <a:xfrm>
            <a:off x="5860625" y="2132162"/>
            <a:ext cx="543324" cy="543324"/>
          </a:xfrm>
          <a:prstGeom prst="rect">
            <a:avLst/>
          </a:prstGeom>
          <a:noFill/>
          <a:ln>
            <a:noFill/>
          </a:ln>
        </p:spPr>
      </p:pic>
      <p:pic>
        <p:nvPicPr>
          <p:cNvPr id="130" name="Shape 130"/>
          <p:cNvPicPr preferRelativeResize="0"/>
          <p:nvPr/>
        </p:nvPicPr>
        <p:blipFill>
          <a:blip r:embed="rId19">
            <a:alphaModFix/>
          </a:blip>
          <a:stretch>
            <a:fillRect/>
          </a:stretch>
        </p:blipFill>
        <p:spPr>
          <a:xfrm>
            <a:off x="5979820" y="1537038"/>
            <a:ext cx="492650" cy="492650"/>
          </a:xfrm>
          <a:prstGeom prst="rect">
            <a:avLst/>
          </a:prstGeom>
          <a:noFill/>
          <a:ln>
            <a:noFill/>
          </a:ln>
        </p:spPr>
      </p:pic>
      <p:pic>
        <p:nvPicPr>
          <p:cNvPr id="131" name="Shape 131"/>
          <p:cNvPicPr preferRelativeResize="0"/>
          <p:nvPr/>
        </p:nvPicPr>
        <p:blipFill>
          <a:blip r:embed="rId20">
            <a:alphaModFix/>
          </a:blip>
          <a:stretch>
            <a:fillRect/>
          </a:stretch>
        </p:blipFill>
        <p:spPr>
          <a:xfrm>
            <a:off x="5944050" y="3445159"/>
            <a:ext cx="1293100" cy="330153"/>
          </a:xfrm>
          <a:prstGeom prst="rect">
            <a:avLst/>
          </a:prstGeom>
          <a:noFill/>
          <a:ln>
            <a:noFill/>
          </a:ln>
        </p:spPr>
      </p:pic>
      <p:pic>
        <p:nvPicPr>
          <p:cNvPr id="132" name="Shape 132"/>
          <p:cNvPicPr preferRelativeResize="0"/>
          <p:nvPr/>
        </p:nvPicPr>
        <p:blipFill>
          <a:blip r:embed="rId21">
            <a:alphaModFix/>
          </a:blip>
          <a:stretch>
            <a:fillRect/>
          </a:stretch>
        </p:blipFill>
        <p:spPr>
          <a:xfrm>
            <a:off x="4323475" y="3479144"/>
            <a:ext cx="638075" cy="577169"/>
          </a:xfrm>
          <a:prstGeom prst="rect">
            <a:avLst/>
          </a:prstGeom>
          <a:noFill/>
          <a:ln>
            <a:noFill/>
          </a:ln>
        </p:spPr>
      </p:pic>
      <p:pic>
        <p:nvPicPr>
          <p:cNvPr id="133" name="Shape 133"/>
          <p:cNvPicPr preferRelativeResize="0"/>
          <p:nvPr/>
        </p:nvPicPr>
        <p:blipFill rotWithShape="1">
          <a:blip r:embed="rId22">
            <a:alphaModFix/>
          </a:blip>
          <a:srcRect b="7611" l="10997" r="18460" t="12008"/>
          <a:stretch/>
        </p:blipFill>
        <p:spPr>
          <a:xfrm>
            <a:off x="7344675" y="2763306"/>
            <a:ext cx="442225" cy="602669"/>
          </a:xfrm>
          <a:prstGeom prst="rect">
            <a:avLst/>
          </a:prstGeom>
          <a:noFill/>
          <a:ln>
            <a:noFill/>
          </a:ln>
        </p:spPr>
      </p:pic>
      <p:pic>
        <p:nvPicPr>
          <p:cNvPr id="134" name="Shape 134"/>
          <p:cNvPicPr preferRelativeResize="0"/>
          <p:nvPr/>
        </p:nvPicPr>
        <p:blipFill>
          <a:blip r:embed="rId23">
            <a:alphaModFix/>
          </a:blip>
          <a:stretch>
            <a:fillRect/>
          </a:stretch>
        </p:blipFill>
        <p:spPr>
          <a:xfrm>
            <a:off x="3728300" y="3361202"/>
            <a:ext cx="638075" cy="617086"/>
          </a:xfrm>
          <a:prstGeom prst="rect">
            <a:avLst/>
          </a:prstGeom>
          <a:noFill/>
          <a:ln>
            <a:noFill/>
          </a:ln>
        </p:spPr>
      </p:pic>
      <p:sp>
        <p:nvSpPr>
          <p:cNvPr id="135" name="Shape 135"/>
          <p:cNvSpPr txBox="1"/>
          <p:nvPr>
            <p:ph idx="4294967295" type="ctrTitle"/>
          </p:nvPr>
        </p:nvSpPr>
        <p:spPr>
          <a:xfrm>
            <a:off x="1497013" y="365525"/>
            <a:ext cx="60261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Distributed Systems are pervasive</a:t>
            </a:r>
            <a:endParaRPr/>
          </a:p>
        </p:txBody>
      </p:sp>
      <p:pic>
        <p:nvPicPr>
          <p:cNvPr id="136" name="Shape 136"/>
          <p:cNvPicPr preferRelativeResize="0"/>
          <p:nvPr/>
        </p:nvPicPr>
        <p:blipFill>
          <a:blip r:embed="rId24">
            <a:alphaModFix/>
          </a:blip>
          <a:stretch>
            <a:fillRect/>
          </a:stretch>
        </p:blipFill>
        <p:spPr>
          <a:xfrm>
            <a:off x="5801250" y="3775313"/>
            <a:ext cx="849800" cy="355375"/>
          </a:xfrm>
          <a:prstGeom prst="rect">
            <a:avLst/>
          </a:prstGeom>
          <a:noFill/>
          <a:ln>
            <a:noFill/>
          </a:ln>
        </p:spPr>
      </p:pic>
      <p:pic>
        <p:nvPicPr>
          <p:cNvPr id="137" name="Shape 137"/>
          <p:cNvPicPr preferRelativeResize="0"/>
          <p:nvPr/>
        </p:nvPicPr>
        <p:blipFill rotWithShape="1">
          <a:blip r:embed="rId25">
            <a:alphaModFix/>
          </a:blip>
          <a:srcRect b="24822" l="12915" r="13620" t="1933"/>
          <a:stretch/>
        </p:blipFill>
        <p:spPr>
          <a:xfrm>
            <a:off x="7209850" y="1220086"/>
            <a:ext cx="617875" cy="616026"/>
          </a:xfrm>
          <a:prstGeom prst="rect">
            <a:avLst/>
          </a:prstGeom>
          <a:noFill/>
          <a:ln>
            <a:noFill/>
          </a:ln>
        </p:spPr>
      </p:pic>
      <p:sp>
        <p:nvSpPr>
          <p:cNvPr id="138" name="Shape 138"/>
          <p:cNvSpPr txBox="1"/>
          <p:nvPr/>
        </p:nvSpPr>
        <p:spPr>
          <a:xfrm>
            <a:off x="369050" y="1312900"/>
            <a:ext cx="3097800" cy="3152100"/>
          </a:xfrm>
          <a:prstGeom prst="rect">
            <a:avLst/>
          </a:prstGeom>
          <a:noFill/>
          <a:ln>
            <a:noFill/>
          </a:ln>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sz="1800"/>
              <a:t>Graph processing</a:t>
            </a:r>
            <a:endParaRPr sz="1800"/>
          </a:p>
          <a:p>
            <a:pPr indent="-342900" lvl="0" marL="457200" rtl="0">
              <a:spcBef>
                <a:spcPts val="0"/>
              </a:spcBef>
              <a:spcAft>
                <a:spcPts val="0"/>
              </a:spcAft>
              <a:buSzPts val="1800"/>
              <a:buChar char="●"/>
            </a:pPr>
            <a:r>
              <a:rPr lang="en" sz="1800"/>
              <a:t>Stream processing</a:t>
            </a:r>
            <a:endParaRPr sz="1800"/>
          </a:p>
          <a:p>
            <a:pPr indent="-342900" lvl="0" marL="457200" rtl="0">
              <a:spcBef>
                <a:spcPts val="0"/>
              </a:spcBef>
              <a:spcAft>
                <a:spcPts val="0"/>
              </a:spcAft>
              <a:buSzPts val="1800"/>
              <a:buChar char="●"/>
            </a:pPr>
            <a:r>
              <a:rPr lang="en" sz="1800"/>
              <a:t>Distributed databases</a:t>
            </a:r>
            <a:endParaRPr sz="1800"/>
          </a:p>
          <a:p>
            <a:pPr indent="-342900" lvl="0" marL="457200" rtl="0">
              <a:spcBef>
                <a:spcPts val="0"/>
              </a:spcBef>
              <a:spcAft>
                <a:spcPts val="0"/>
              </a:spcAft>
              <a:buSzPts val="1800"/>
              <a:buChar char="●"/>
            </a:pPr>
            <a:r>
              <a:rPr lang="en" sz="1800"/>
              <a:t>Failure detectors</a:t>
            </a:r>
            <a:endParaRPr sz="1800"/>
          </a:p>
          <a:p>
            <a:pPr indent="-342900" lvl="0" marL="457200" rtl="0">
              <a:spcBef>
                <a:spcPts val="0"/>
              </a:spcBef>
              <a:spcAft>
                <a:spcPts val="0"/>
              </a:spcAft>
              <a:buSzPts val="1800"/>
              <a:buChar char="●"/>
            </a:pPr>
            <a:r>
              <a:rPr lang="en" sz="1800"/>
              <a:t>Cluster schedulers</a:t>
            </a:r>
            <a:endParaRPr sz="1800"/>
          </a:p>
          <a:p>
            <a:pPr indent="-342900" lvl="0" marL="457200" rtl="0">
              <a:spcBef>
                <a:spcPts val="0"/>
              </a:spcBef>
              <a:spcAft>
                <a:spcPts val="0"/>
              </a:spcAft>
              <a:buSzPts val="1800"/>
              <a:buChar char="●"/>
            </a:pPr>
            <a:r>
              <a:rPr lang="en" sz="1800"/>
              <a:t>Version control</a:t>
            </a:r>
            <a:endParaRPr sz="1800"/>
          </a:p>
          <a:p>
            <a:pPr indent="-342900" lvl="0" marL="457200" rtl="0">
              <a:spcBef>
                <a:spcPts val="0"/>
              </a:spcBef>
              <a:spcAft>
                <a:spcPts val="0"/>
              </a:spcAft>
              <a:buSzPts val="1800"/>
              <a:buChar char="●"/>
            </a:pPr>
            <a:r>
              <a:rPr lang="en" sz="1800"/>
              <a:t>ML frameworks</a:t>
            </a:r>
            <a:endParaRPr sz="1800"/>
          </a:p>
          <a:p>
            <a:pPr indent="-342900" lvl="0" marL="457200" rtl="0">
              <a:spcBef>
                <a:spcPts val="0"/>
              </a:spcBef>
              <a:spcAft>
                <a:spcPts val="0"/>
              </a:spcAft>
              <a:buSzPts val="1800"/>
              <a:buChar char="●"/>
            </a:pPr>
            <a:r>
              <a:rPr lang="en" sz="1800"/>
              <a:t>Blockchains</a:t>
            </a:r>
            <a:endParaRPr sz="1800"/>
          </a:p>
          <a:p>
            <a:pPr indent="-342900" lvl="0" marL="457200" rtl="0">
              <a:spcBef>
                <a:spcPts val="0"/>
              </a:spcBef>
              <a:spcAft>
                <a:spcPts val="0"/>
              </a:spcAft>
              <a:buSzPts val="1800"/>
              <a:buChar char="●"/>
            </a:pPr>
            <a:r>
              <a:rPr lang="en" sz="1800"/>
              <a:t>KV stores</a:t>
            </a:r>
            <a:endParaRPr sz="1800"/>
          </a:p>
          <a:p>
            <a:pPr indent="-342900" lvl="0" marL="457200" rtl="0">
              <a:spcBef>
                <a:spcPts val="0"/>
              </a:spcBef>
              <a:spcAft>
                <a:spcPts val="0"/>
              </a:spcAft>
              <a:buSzPts val="1800"/>
              <a:buChar char="●"/>
            </a:pPr>
            <a:r>
              <a:rPr lang="en" sz="1800"/>
              <a:t>...</a:t>
            </a:r>
            <a:endParaRPr sz="1800"/>
          </a:p>
          <a:p>
            <a:pPr indent="0" lvl="0" marL="0" rtl="0">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Shape 31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Capturing Distributed State </a:t>
            </a:r>
            <a:r>
              <a:rPr lang="en">
                <a:solidFill>
                  <a:schemeClr val="dk2"/>
                </a:solidFill>
              </a:rPr>
              <a:t>Automatically</a:t>
            </a:r>
            <a:endParaRPr>
              <a:solidFill>
                <a:schemeClr val="dk2"/>
              </a:solidFill>
            </a:endParaRPr>
          </a:p>
        </p:txBody>
      </p:sp>
      <p:sp>
        <p:nvSpPr>
          <p:cNvPr id="314" name="Shape 314"/>
          <p:cNvSpPr txBox="1"/>
          <p:nvPr>
            <p:ph idx="1" type="body"/>
          </p:nvPr>
        </p:nvSpPr>
        <p:spPr>
          <a:xfrm>
            <a:off x="311700" y="1152475"/>
            <a:ext cx="4260300" cy="10503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AutoNum type="arabicPeriod"/>
            </a:pPr>
            <a:r>
              <a:rPr lang="en"/>
              <a:t>Interprocedural Program Slicing</a:t>
            </a:r>
            <a:endParaRPr/>
          </a:p>
          <a:p>
            <a:pPr indent="-342900" lvl="0" marL="457200" rtl="0">
              <a:spcBef>
                <a:spcPts val="0"/>
              </a:spcBef>
              <a:spcAft>
                <a:spcPts val="0"/>
              </a:spcAft>
              <a:buSzPts val="1800"/>
              <a:buAutoNum type="arabicPeriod"/>
            </a:pPr>
            <a:r>
              <a:rPr lang="en"/>
              <a:t>Logging Code Injection</a:t>
            </a:r>
            <a:endParaRPr/>
          </a:p>
          <a:p>
            <a:pPr indent="-342900" lvl="0" marL="457200" rtl="0">
              <a:spcBef>
                <a:spcPts val="0"/>
              </a:spcBef>
              <a:spcAft>
                <a:spcPts val="0"/>
              </a:spcAft>
              <a:buSzPts val="1800"/>
              <a:buAutoNum type="arabicPeriod"/>
            </a:pPr>
            <a:r>
              <a:rPr lang="en"/>
              <a:t>Vector Clock Injection</a:t>
            </a:r>
            <a:endParaRPr/>
          </a:p>
        </p:txBody>
      </p:sp>
      <p:sp>
        <p:nvSpPr>
          <p:cNvPr id="315" name="Shape 3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id="316" name="Shape 316"/>
          <p:cNvPicPr preferRelativeResize="0"/>
          <p:nvPr/>
        </p:nvPicPr>
        <p:blipFill>
          <a:blip r:embed="rId3">
            <a:alphaModFix/>
          </a:blip>
          <a:stretch>
            <a:fillRect/>
          </a:stretch>
        </p:blipFill>
        <p:spPr>
          <a:xfrm>
            <a:off x="5781675" y="1170125"/>
            <a:ext cx="2752725" cy="2686050"/>
          </a:xfrm>
          <a:prstGeom prst="rect">
            <a:avLst/>
          </a:prstGeom>
          <a:noFill/>
          <a:ln>
            <a:noFill/>
          </a:ln>
        </p:spPr>
      </p:pic>
      <p:pic>
        <p:nvPicPr>
          <p:cNvPr id="317" name="Shape 317"/>
          <p:cNvPicPr preferRelativeResize="0"/>
          <p:nvPr/>
        </p:nvPicPr>
        <p:blipFill>
          <a:blip r:embed="rId4">
            <a:alphaModFix/>
          </a:blip>
          <a:stretch>
            <a:fillRect/>
          </a:stretch>
        </p:blipFill>
        <p:spPr>
          <a:xfrm>
            <a:off x="1354250" y="2571750"/>
            <a:ext cx="2257425" cy="17621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Shape 3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dk2"/>
                </a:solidFill>
              </a:rPr>
              <a:t>Consistent</a:t>
            </a:r>
            <a:r>
              <a:rPr lang="en">
                <a:solidFill>
                  <a:schemeClr val="dk2"/>
                </a:solidFill>
              </a:rPr>
              <a:t> Cuts</a:t>
            </a:r>
            <a:r>
              <a:rPr lang="en"/>
              <a:t> / Ground States</a:t>
            </a:r>
            <a:endParaRPr/>
          </a:p>
        </p:txBody>
      </p:sp>
      <p:sp>
        <p:nvSpPr>
          <p:cNvPr id="323" name="Shape 323"/>
          <p:cNvSpPr txBox="1"/>
          <p:nvPr>
            <p:ph idx="1" type="body"/>
          </p:nvPr>
        </p:nvSpPr>
        <p:spPr>
          <a:xfrm>
            <a:off x="311700" y="1152475"/>
            <a:ext cx="4260300" cy="10503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AutoNum type="arabicPeriod"/>
            </a:pPr>
            <a:r>
              <a:rPr lang="en"/>
              <a:t>Interprocedural Program Slicing</a:t>
            </a:r>
            <a:endParaRPr/>
          </a:p>
          <a:p>
            <a:pPr indent="-342900" lvl="0" marL="457200" rtl="0">
              <a:spcBef>
                <a:spcPts val="0"/>
              </a:spcBef>
              <a:spcAft>
                <a:spcPts val="0"/>
              </a:spcAft>
              <a:buSzPts val="1800"/>
              <a:buAutoNum type="arabicPeriod"/>
            </a:pPr>
            <a:r>
              <a:rPr lang="en"/>
              <a:t>Logging Code Injection</a:t>
            </a:r>
            <a:endParaRPr/>
          </a:p>
          <a:p>
            <a:pPr indent="-342900" lvl="0" marL="457200" rtl="0">
              <a:spcBef>
                <a:spcPts val="0"/>
              </a:spcBef>
              <a:spcAft>
                <a:spcPts val="0"/>
              </a:spcAft>
              <a:buSzPts val="1800"/>
              <a:buAutoNum type="arabicPeriod"/>
            </a:pPr>
            <a:r>
              <a:rPr lang="en"/>
              <a:t>Vector Clock Injection</a:t>
            </a:r>
            <a:endParaRPr/>
          </a:p>
        </p:txBody>
      </p:sp>
      <p:sp>
        <p:nvSpPr>
          <p:cNvPr id="324" name="Shape 3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id="325" name="Shape 325"/>
          <p:cNvPicPr preferRelativeResize="0"/>
          <p:nvPr/>
        </p:nvPicPr>
        <p:blipFill>
          <a:blip r:embed="rId3">
            <a:alphaModFix/>
          </a:blip>
          <a:stretch>
            <a:fillRect/>
          </a:stretch>
        </p:blipFill>
        <p:spPr>
          <a:xfrm>
            <a:off x="5781675" y="457200"/>
            <a:ext cx="2752725" cy="2686050"/>
          </a:xfrm>
          <a:prstGeom prst="rect">
            <a:avLst/>
          </a:prstGeom>
          <a:noFill/>
          <a:ln>
            <a:noFill/>
          </a:ln>
        </p:spPr>
      </p:pic>
      <p:pic>
        <p:nvPicPr>
          <p:cNvPr id="326" name="Shape 326"/>
          <p:cNvPicPr preferRelativeResize="0"/>
          <p:nvPr/>
        </p:nvPicPr>
        <p:blipFill>
          <a:blip r:embed="rId4">
            <a:alphaModFix/>
          </a:blip>
          <a:stretch>
            <a:fillRect/>
          </a:stretch>
        </p:blipFill>
        <p:spPr>
          <a:xfrm>
            <a:off x="1354250" y="2571750"/>
            <a:ext cx="2257425" cy="17621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Shape 331"/>
          <p:cNvSpPr txBox="1"/>
          <p:nvPr>
            <p:ph type="title"/>
          </p:nvPr>
        </p:nvSpPr>
        <p:spPr>
          <a:xfrm>
            <a:off x="311700" y="445025"/>
            <a:ext cx="53271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dk2"/>
                </a:solidFill>
              </a:rPr>
              <a:t>Consistent</a:t>
            </a:r>
            <a:r>
              <a:rPr lang="en">
                <a:solidFill>
                  <a:schemeClr val="dk2"/>
                </a:solidFill>
              </a:rPr>
              <a:t> Cuts</a:t>
            </a:r>
            <a:r>
              <a:rPr lang="en"/>
              <a:t> / Ground States</a:t>
            </a:r>
            <a:endParaRPr/>
          </a:p>
          <a:p>
            <a:pPr indent="0" lvl="0" marL="0" rtl="0">
              <a:spcBef>
                <a:spcPts val="0"/>
              </a:spcBef>
              <a:spcAft>
                <a:spcPts val="0"/>
              </a:spcAft>
              <a:buNone/>
            </a:pPr>
            <a:r>
              <a:t/>
            </a:r>
            <a:endParaRPr/>
          </a:p>
        </p:txBody>
      </p:sp>
      <p:sp>
        <p:nvSpPr>
          <p:cNvPr id="332" name="Shape 3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333" name="Shape 333"/>
          <p:cNvSpPr txBox="1"/>
          <p:nvPr/>
        </p:nvSpPr>
        <p:spPr>
          <a:xfrm>
            <a:off x="311700" y="1152475"/>
            <a:ext cx="4184100" cy="34164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595959"/>
              </a:buClr>
              <a:buSzPts val="1800"/>
              <a:buFont typeface="Arial"/>
              <a:buChar char="●"/>
            </a:pPr>
            <a:r>
              <a:rPr lang="en" sz="1800">
                <a:solidFill>
                  <a:srgbClr val="595959"/>
                </a:solidFill>
              </a:rPr>
              <a:t>Fast Forward</a:t>
            </a:r>
            <a:endParaRPr>
              <a:solidFill>
                <a:srgbClr val="595959"/>
              </a:solidFill>
            </a:endParaRPr>
          </a:p>
        </p:txBody>
      </p:sp>
      <p:pic>
        <p:nvPicPr>
          <p:cNvPr id="334" name="Shape 334"/>
          <p:cNvPicPr preferRelativeResize="0"/>
          <p:nvPr/>
        </p:nvPicPr>
        <p:blipFill>
          <a:blip r:embed="rId3">
            <a:alphaModFix/>
          </a:blip>
          <a:stretch>
            <a:fillRect/>
          </a:stretch>
        </p:blipFill>
        <p:spPr>
          <a:xfrm>
            <a:off x="5791200" y="457200"/>
            <a:ext cx="2752725" cy="4305300"/>
          </a:xfrm>
          <a:prstGeom prst="rect">
            <a:avLst/>
          </a:prstGeom>
          <a:noFill/>
          <a:ln>
            <a:noFill/>
          </a:ln>
        </p:spPr>
      </p:pic>
      <p:pic>
        <p:nvPicPr>
          <p:cNvPr id="335" name="Shape 335"/>
          <p:cNvPicPr preferRelativeResize="0"/>
          <p:nvPr/>
        </p:nvPicPr>
        <p:blipFill>
          <a:blip r:embed="rId4">
            <a:alphaModFix/>
          </a:blip>
          <a:stretch>
            <a:fillRect/>
          </a:stretch>
        </p:blipFill>
        <p:spPr>
          <a:xfrm>
            <a:off x="1354250" y="2571750"/>
            <a:ext cx="2257425" cy="17621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sp>
        <p:nvSpPr>
          <p:cNvPr id="340" name="Shape 340"/>
          <p:cNvSpPr txBox="1"/>
          <p:nvPr>
            <p:ph type="title"/>
          </p:nvPr>
        </p:nvSpPr>
        <p:spPr>
          <a:xfrm>
            <a:off x="311700" y="445025"/>
            <a:ext cx="53271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dk2"/>
                </a:solidFill>
              </a:rPr>
              <a:t>Consistent</a:t>
            </a:r>
            <a:r>
              <a:rPr lang="en">
                <a:solidFill>
                  <a:schemeClr val="dk2"/>
                </a:solidFill>
              </a:rPr>
              <a:t> Cuts</a:t>
            </a:r>
            <a:r>
              <a:rPr lang="en"/>
              <a:t> / Ground States</a:t>
            </a:r>
            <a:endParaRPr/>
          </a:p>
          <a:p>
            <a:pPr indent="0" lvl="0" marL="0" rtl="0">
              <a:spcBef>
                <a:spcPts val="0"/>
              </a:spcBef>
              <a:spcAft>
                <a:spcPts val="0"/>
              </a:spcAft>
              <a:buNone/>
            </a:pPr>
            <a:r>
              <a:t/>
            </a:r>
            <a:endParaRPr/>
          </a:p>
        </p:txBody>
      </p:sp>
      <p:sp>
        <p:nvSpPr>
          <p:cNvPr id="341" name="Shape 3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id="342" name="Shape 342"/>
          <p:cNvPicPr preferRelativeResize="0"/>
          <p:nvPr/>
        </p:nvPicPr>
        <p:blipFill>
          <a:blip r:embed="rId3">
            <a:alphaModFix/>
          </a:blip>
          <a:stretch>
            <a:fillRect/>
          </a:stretch>
        </p:blipFill>
        <p:spPr>
          <a:xfrm>
            <a:off x="5791200" y="457200"/>
            <a:ext cx="2752725" cy="4305300"/>
          </a:xfrm>
          <a:prstGeom prst="rect">
            <a:avLst/>
          </a:prstGeom>
          <a:noFill/>
          <a:ln>
            <a:noFill/>
          </a:ln>
        </p:spPr>
      </p:pic>
      <p:sp>
        <p:nvSpPr>
          <p:cNvPr id="343" name="Shape 343"/>
          <p:cNvSpPr txBox="1"/>
          <p:nvPr/>
        </p:nvSpPr>
        <p:spPr>
          <a:xfrm>
            <a:off x="311700" y="1152475"/>
            <a:ext cx="4184100" cy="34164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595959"/>
              </a:buClr>
              <a:buSzPts val="1800"/>
              <a:buFont typeface="Arial"/>
              <a:buChar char="●"/>
            </a:pPr>
            <a:r>
              <a:rPr lang="en" sz="1800">
                <a:solidFill>
                  <a:srgbClr val="595959"/>
                </a:solidFill>
              </a:rPr>
              <a:t>Fast Forward.</a:t>
            </a:r>
            <a:endParaRPr>
              <a:solidFill>
                <a:srgbClr val="595959"/>
              </a:solidFill>
            </a:endParaRPr>
          </a:p>
        </p:txBody>
      </p:sp>
      <p:pic>
        <p:nvPicPr>
          <p:cNvPr id="344" name="Shape 344"/>
          <p:cNvPicPr preferRelativeResize="0"/>
          <p:nvPr/>
        </p:nvPicPr>
        <p:blipFill>
          <a:blip r:embed="rId4">
            <a:alphaModFix/>
          </a:blip>
          <a:stretch>
            <a:fillRect/>
          </a:stretch>
        </p:blipFill>
        <p:spPr>
          <a:xfrm>
            <a:off x="1354250" y="2571750"/>
            <a:ext cx="2257425" cy="17621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Shape 349"/>
          <p:cNvSpPr txBox="1"/>
          <p:nvPr>
            <p:ph type="title"/>
          </p:nvPr>
        </p:nvSpPr>
        <p:spPr>
          <a:xfrm>
            <a:off x="311700" y="445025"/>
            <a:ext cx="53271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dk2"/>
                </a:solidFill>
              </a:rPr>
              <a:t>Consistent</a:t>
            </a:r>
            <a:r>
              <a:rPr lang="en">
                <a:solidFill>
                  <a:schemeClr val="dk2"/>
                </a:solidFill>
              </a:rPr>
              <a:t> Cuts</a:t>
            </a:r>
            <a:r>
              <a:rPr lang="en"/>
              <a:t> / Ground States</a:t>
            </a:r>
            <a:endParaRPr/>
          </a:p>
          <a:p>
            <a:pPr indent="0" lvl="0" marL="0" rtl="0">
              <a:spcBef>
                <a:spcPts val="0"/>
              </a:spcBef>
              <a:spcAft>
                <a:spcPts val="0"/>
              </a:spcAft>
              <a:buNone/>
            </a:pPr>
            <a:r>
              <a:t/>
            </a:r>
            <a:endParaRPr/>
          </a:p>
        </p:txBody>
      </p:sp>
      <p:sp>
        <p:nvSpPr>
          <p:cNvPr id="350" name="Shape 35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id="351" name="Shape 351"/>
          <p:cNvPicPr preferRelativeResize="0"/>
          <p:nvPr/>
        </p:nvPicPr>
        <p:blipFill>
          <a:blip r:embed="rId3">
            <a:alphaModFix/>
          </a:blip>
          <a:stretch>
            <a:fillRect/>
          </a:stretch>
        </p:blipFill>
        <p:spPr>
          <a:xfrm>
            <a:off x="5791200" y="457200"/>
            <a:ext cx="2752725" cy="4305300"/>
          </a:xfrm>
          <a:prstGeom prst="rect">
            <a:avLst/>
          </a:prstGeom>
          <a:noFill/>
          <a:ln>
            <a:noFill/>
          </a:ln>
        </p:spPr>
      </p:pic>
      <p:sp>
        <p:nvSpPr>
          <p:cNvPr id="352" name="Shape 352"/>
          <p:cNvSpPr txBox="1"/>
          <p:nvPr/>
        </p:nvSpPr>
        <p:spPr>
          <a:xfrm>
            <a:off x="311700" y="1152475"/>
            <a:ext cx="4184100" cy="34164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595959"/>
              </a:buClr>
              <a:buSzPts val="1800"/>
              <a:buFont typeface="Arial"/>
              <a:buChar char="●"/>
            </a:pPr>
            <a:r>
              <a:rPr lang="en" sz="1800">
                <a:solidFill>
                  <a:srgbClr val="595959"/>
                </a:solidFill>
              </a:rPr>
              <a:t>Fast Forward..</a:t>
            </a:r>
            <a:endParaRPr>
              <a:solidFill>
                <a:srgbClr val="595959"/>
              </a:solidFill>
            </a:endParaRPr>
          </a:p>
        </p:txBody>
      </p:sp>
      <p:pic>
        <p:nvPicPr>
          <p:cNvPr id="353" name="Shape 353"/>
          <p:cNvPicPr preferRelativeResize="0"/>
          <p:nvPr/>
        </p:nvPicPr>
        <p:blipFill>
          <a:blip r:embed="rId4">
            <a:alphaModFix/>
          </a:blip>
          <a:stretch>
            <a:fillRect/>
          </a:stretch>
        </p:blipFill>
        <p:spPr>
          <a:xfrm>
            <a:off x="1354250" y="2571750"/>
            <a:ext cx="2257425" cy="17621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7" name="Shape 357"/>
        <p:cNvGrpSpPr/>
        <p:nvPr/>
      </p:nvGrpSpPr>
      <p:grpSpPr>
        <a:xfrm>
          <a:off x="0" y="0"/>
          <a:ext cx="0" cy="0"/>
          <a:chOff x="0" y="0"/>
          <a:chExt cx="0" cy="0"/>
        </a:xfrm>
      </p:grpSpPr>
      <p:sp>
        <p:nvSpPr>
          <p:cNvPr id="358" name="Shape 358"/>
          <p:cNvSpPr txBox="1"/>
          <p:nvPr>
            <p:ph type="title"/>
          </p:nvPr>
        </p:nvSpPr>
        <p:spPr>
          <a:xfrm>
            <a:off x="311700" y="445025"/>
            <a:ext cx="53271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dk2"/>
                </a:solidFill>
              </a:rPr>
              <a:t>Consistent</a:t>
            </a:r>
            <a:r>
              <a:rPr lang="en">
                <a:solidFill>
                  <a:schemeClr val="dk2"/>
                </a:solidFill>
              </a:rPr>
              <a:t> Cuts</a:t>
            </a:r>
            <a:r>
              <a:rPr lang="en"/>
              <a:t> / Ground States</a:t>
            </a:r>
            <a:endParaRPr/>
          </a:p>
          <a:p>
            <a:pPr indent="0" lvl="0" marL="0" rtl="0">
              <a:spcBef>
                <a:spcPts val="0"/>
              </a:spcBef>
              <a:spcAft>
                <a:spcPts val="0"/>
              </a:spcAft>
              <a:buNone/>
            </a:pPr>
            <a:r>
              <a:t/>
            </a:r>
            <a:endParaRPr/>
          </a:p>
        </p:txBody>
      </p:sp>
      <p:sp>
        <p:nvSpPr>
          <p:cNvPr id="359" name="Shape 35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id="360" name="Shape 360"/>
          <p:cNvPicPr preferRelativeResize="0"/>
          <p:nvPr/>
        </p:nvPicPr>
        <p:blipFill>
          <a:blip r:embed="rId3">
            <a:alphaModFix/>
          </a:blip>
          <a:stretch>
            <a:fillRect/>
          </a:stretch>
        </p:blipFill>
        <p:spPr>
          <a:xfrm>
            <a:off x="5791200" y="457200"/>
            <a:ext cx="2752725" cy="4305300"/>
          </a:xfrm>
          <a:prstGeom prst="rect">
            <a:avLst/>
          </a:prstGeom>
          <a:noFill/>
          <a:ln>
            <a:noFill/>
          </a:ln>
        </p:spPr>
      </p:pic>
      <p:sp>
        <p:nvSpPr>
          <p:cNvPr id="361" name="Shape 361"/>
          <p:cNvSpPr txBox="1"/>
          <p:nvPr/>
        </p:nvSpPr>
        <p:spPr>
          <a:xfrm>
            <a:off x="311700" y="1152475"/>
            <a:ext cx="4184100" cy="34164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595959"/>
              </a:buClr>
              <a:buSzPts val="1800"/>
              <a:buFont typeface="Arial"/>
              <a:buChar char="●"/>
            </a:pPr>
            <a:r>
              <a:rPr lang="en" sz="1800">
                <a:solidFill>
                  <a:srgbClr val="595959"/>
                </a:solidFill>
              </a:rPr>
              <a:t>Fast Forward...</a:t>
            </a:r>
            <a:endParaRPr>
              <a:solidFill>
                <a:srgbClr val="595959"/>
              </a:solidFill>
            </a:endParaRPr>
          </a:p>
        </p:txBody>
      </p:sp>
      <p:pic>
        <p:nvPicPr>
          <p:cNvPr id="362" name="Shape 362"/>
          <p:cNvPicPr preferRelativeResize="0"/>
          <p:nvPr/>
        </p:nvPicPr>
        <p:blipFill>
          <a:blip r:embed="rId4">
            <a:alphaModFix/>
          </a:blip>
          <a:stretch>
            <a:fillRect/>
          </a:stretch>
        </p:blipFill>
        <p:spPr>
          <a:xfrm>
            <a:off x="1354250" y="2571750"/>
            <a:ext cx="2257425" cy="17621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Shape 367"/>
          <p:cNvSpPr txBox="1"/>
          <p:nvPr>
            <p:ph type="title"/>
          </p:nvPr>
        </p:nvSpPr>
        <p:spPr>
          <a:xfrm>
            <a:off x="311700" y="445025"/>
            <a:ext cx="53271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dk2"/>
                </a:solidFill>
              </a:rPr>
              <a:t>Consistent</a:t>
            </a:r>
            <a:r>
              <a:rPr lang="en">
                <a:solidFill>
                  <a:schemeClr val="dk2"/>
                </a:solidFill>
              </a:rPr>
              <a:t> Cuts</a:t>
            </a:r>
            <a:r>
              <a:rPr lang="en"/>
              <a:t> / Ground States</a:t>
            </a:r>
            <a:endParaRPr/>
          </a:p>
          <a:p>
            <a:pPr indent="0" lvl="0" marL="0" rtl="0">
              <a:spcBef>
                <a:spcPts val="0"/>
              </a:spcBef>
              <a:spcAft>
                <a:spcPts val="0"/>
              </a:spcAft>
              <a:buNone/>
            </a:pPr>
            <a:r>
              <a:t/>
            </a:r>
            <a:endParaRPr/>
          </a:p>
        </p:txBody>
      </p:sp>
      <p:sp>
        <p:nvSpPr>
          <p:cNvPr id="368" name="Shape 36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id="369" name="Shape 369"/>
          <p:cNvPicPr preferRelativeResize="0"/>
          <p:nvPr/>
        </p:nvPicPr>
        <p:blipFill>
          <a:blip r:embed="rId3">
            <a:alphaModFix/>
          </a:blip>
          <a:stretch>
            <a:fillRect/>
          </a:stretch>
        </p:blipFill>
        <p:spPr>
          <a:xfrm>
            <a:off x="5791200" y="457200"/>
            <a:ext cx="2752725" cy="4305300"/>
          </a:xfrm>
          <a:prstGeom prst="rect">
            <a:avLst/>
          </a:prstGeom>
          <a:noFill/>
          <a:ln>
            <a:noFill/>
          </a:ln>
        </p:spPr>
      </p:pic>
      <p:sp>
        <p:nvSpPr>
          <p:cNvPr id="370" name="Shape 370"/>
          <p:cNvSpPr txBox="1"/>
          <p:nvPr/>
        </p:nvSpPr>
        <p:spPr>
          <a:xfrm>
            <a:off x="311700" y="1152475"/>
            <a:ext cx="4184100" cy="34164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595959"/>
              </a:buClr>
              <a:buSzPts val="1800"/>
              <a:buFont typeface="Arial"/>
              <a:buChar char="●"/>
            </a:pPr>
            <a:r>
              <a:rPr lang="en" sz="1800">
                <a:solidFill>
                  <a:srgbClr val="595959"/>
                </a:solidFill>
              </a:rPr>
              <a:t>Fast Forward….</a:t>
            </a:r>
            <a:endParaRPr>
              <a:solidFill>
                <a:srgbClr val="595959"/>
              </a:solidFill>
            </a:endParaRPr>
          </a:p>
        </p:txBody>
      </p:sp>
      <p:pic>
        <p:nvPicPr>
          <p:cNvPr id="371" name="Shape 371"/>
          <p:cNvPicPr preferRelativeResize="0"/>
          <p:nvPr/>
        </p:nvPicPr>
        <p:blipFill>
          <a:blip r:embed="rId4">
            <a:alphaModFix/>
          </a:blip>
          <a:stretch>
            <a:fillRect/>
          </a:stretch>
        </p:blipFill>
        <p:spPr>
          <a:xfrm>
            <a:off x="1354250" y="2571750"/>
            <a:ext cx="2257425" cy="17621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Shape 376"/>
          <p:cNvSpPr txBox="1"/>
          <p:nvPr>
            <p:ph type="title"/>
          </p:nvPr>
        </p:nvSpPr>
        <p:spPr>
          <a:xfrm>
            <a:off x="311700" y="445025"/>
            <a:ext cx="53271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dk2"/>
                </a:solidFill>
              </a:rPr>
              <a:t>Consistent</a:t>
            </a:r>
            <a:r>
              <a:rPr lang="en">
                <a:solidFill>
                  <a:schemeClr val="dk2"/>
                </a:solidFill>
              </a:rPr>
              <a:t> Cuts</a:t>
            </a:r>
            <a:r>
              <a:rPr lang="en"/>
              <a:t> / Ground States</a:t>
            </a:r>
            <a:endParaRPr/>
          </a:p>
          <a:p>
            <a:pPr indent="0" lvl="0" marL="0" rtl="0">
              <a:spcBef>
                <a:spcPts val="0"/>
              </a:spcBef>
              <a:spcAft>
                <a:spcPts val="0"/>
              </a:spcAft>
              <a:buNone/>
            </a:pPr>
            <a:r>
              <a:t/>
            </a:r>
            <a:endParaRPr/>
          </a:p>
        </p:txBody>
      </p:sp>
      <p:sp>
        <p:nvSpPr>
          <p:cNvPr id="377" name="Shape 37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id="378" name="Shape 378"/>
          <p:cNvPicPr preferRelativeResize="0"/>
          <p:nvPr/>
        </p:nvPicPr>
        <p:blipFill>
          <a:blip r:embed="rId3">
            <a:alphaModFix/>
          </a:blip>
          <a:stretch>
            <a:fillRect/>
          </a:stretch>
        </p:blipFill>
        <p:spPr>
          <a:xfrm>
            <a:off x="5791200" y="457200"/>
            <a:ext cx="2752725" cy="4305300"/>
          </a:xfrm>
          <a:prstGeom prst="rect">
            <a:avLst/>
          </a:prstGeom>
          <a:noFill/>
          <a:ln>
            <a:noFill/>
          </a:ln>
        </p:spPr>
      </p:pic>
      <p:sp>
        <p:nvSpPr>
          <p:cNvPr id="379" name="Shape 379"/>
          <p:cNvSpPr txBox="1"/>
          <p:nvPr/>
        </p:nvSpPr>
        <p:spPr>
          <a:xfrm>
            <a:off x="311700" y="1152475"/>
            <a:ext cx="4184100" cy="34164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595959"/>
              </a:buClr>
              <a:buSzPts val="1800"/>
              <a:buFont typeface="Arial"/>
              <a:buChar char="●"/>
            </a:pPr>
            <a:r>
              <a:rPr lang="en" sz="1800">
                <a:solidFill>
                  <a:srgbClr val="595959"/>
                </a:solidFill>
              </a:rPr>
              <a:t>Fast Forward…...</a:t>
            </a:r>
            <a:endParaRPr>
              <a:solidFill>
                <a:srgbClr val="595959"/>
              </a:solidFill>
            </a:endParaRPr>
          </a:p>
        </p:txBody>
      </p:sp>
      <p:pic>
        <p:nvPicPr>
          <p:cNvPr id="380" name="Shape 380"/>
          <p:cNvPicPr preferRelativeResize="0"/>
          <p:nvPr/>
        </p:nvPicPr>
        <p:blipFill>
          <a:blip r:embed="rId4">
            <a:alphaModFix/>
          </a:blip>
          <a:stretch>
            <a:fillRect/>
          </a:stretch>
        </p:blipFill>
        <p:spPr>
          <a:xfrm>
            <a:off x="1354250" y="2571750"/>
            <a:ext cx="2257425" cy="17621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4" name="Shape 384"/>
        <p:cNvGrpSpPr/>
        <p:nvPr/>
      </p:nvGrpSpPr>
      <p:grpSpPr>
        <a:xfrm>
          <a:off x="0" y="0"/>
          <a:ext cx="0" cy="0"/>
          <a:chOff x="0" y="0"/>
          <a:chExt cx="0" cy="0"/>
        </a:xfrm>
      </p:grpSpPr>
      <p:sp>
        <p:nvSpPr>
          <p:cNvPr id="385" name="Shape 385"/>
          <p:cNvSpPr txBox="1"/>
          <p:nvPr>
            <p:ph type="title"/>
          </p:nvPr>
        </p:nvSpPr>
        <p:spPr>
          <a:xfrm>
            <a:off x="311700" y="445025"/>
            <a:ext cx="53271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dk2"/>
                </a:solidFill>
              </a:rPr>
              <a:t>Consistent</a:t>
            </a:r>
            <a:r>
              <a:rPr lang="en">
                <a:solidFill>
                  <a:schemeClr val="dk2"/>
                </a:solidFill>
              </a:rPr>
              <a:t> Cuts</a:t>
            </a:r>
            <a:r>
              <a:rPr lang="en"/>
              <a:t> / Ground States</a:t>
            </a:r>
            <a:endParaRPr/>
          </a:p>
          <a:p>
            <a:pPr indent="0" lvl="0" marL="0" rtl="0">
              <a:spcBef>
                <a:spcPts val="0"/>
              </a:spcBef>
              <a:spcAft>
                <a:spcPts val="0"/>
              </a:spcAft>
              <a:buNone/>
            </a:pPr>
            <a:r>
              <a:t/>
            </a:r>
            <a:endParaRPr/>
          </a:p>
        </p:txBody>
      </p:sp>
      <p:sp>
        <p:nvSpPr>
          <p:cNvPr id="386" name="Shape 38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id="387" name="Shape 387"/>
          <p:cNvPicPr preferRelativeResize="0"/>
          <p:nvPr/>
        </p:nvPicPr>
        <p:blipFill>
          <a:blip r:embed="rId3">
            <a:alphaModFix/>
          </a:blip>
          <a:stretch>
            <a:fillRect/>
          </a:stretch>
        </p:blipFill>
        <p:spPr>
          <a:xfrm>
            <a:off x="5791200" y="457200"/>
            <a:ext cx="2743200" cy="4305300"/>
          </a:xfrm>
          <a:prstGeom prst="rect">
            <a:avLst/>
          </a:prstGeom>
          <a:noFill/>
          <a:ln>
            <a:noFill/>
          </a:ln>
        </p:spPr>
      </p:pic>
      <p:sp>
        <p:nvSpPr>
          <p:cNvPr id="388" name="Shape 388"/>
          <p:cNvSpPr txBox="1"/>
          <p:nvPr/>
        </p:nvSpPr>
        <p:spPr>
          <a:xfrm>
            <a:off x="311700" y="1152475"/>
            <a:ext cx="4184100" cy="34164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595959"/>
              </a:buClr>
              <a:buSzPts val="1800"/>
              <a:buFont typeface="Arial"/>
              <a:buChar char="●"/>
            </a:pPr>
            <a:r>
              <a:rPr lang="en" sz="1800">
                <a:solidFill>
                  <a:srgbClr val="595959"/>
                </a:solidFill>
              </a:rPr>
              <a:t>Fast Forward…….</a:t>
            </a:r>
            <a:endParaRPr>
              <a:solidFill>
                <a:srgbClr val="595959"/>
              </a:solidFill>
            </a:endParaRPr>
          </a:p>
        </p:txBody>
      </p:sp>
      <p:pic>
        <p:nvPicPr>
          <p:cNvPr id="389" name="Shape 389"/>
          <p:cNvPicPr preferRelativeResize="0"/>
          <p:nvPr/>
        </p:nvPicPr>
        <p:blipFill>
          <a:blip r:embed="rId4">
            <a:alphaModFix/>
          </a:blip>
          <a:stretch>
            <a:fillRect/>
          </a:stretch>
        </p:blipFill>
        <p:spPr>
          <a:xfrm>
            <a:off x="1354250" y="2571750"/>
            <a:ext cx="2257425" cy="17621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3" name="Shape 393"/>
        <p:cNvGrpSpPr/>
        <p:nvPr/>
      </p:nvGrpSpPr>
      <p:grpSpPr>
        <a:xfrm>
          <a:off x="0" y="0"/>
          <a:ext cx="0" cy="0"/>
          <a:chOff x="0" y="0"/>
          <a:chExt cx="0" cy="0"/>
        </a:xfrm>
      </p:grpSpPr>
      <p:sp>
        <p:nvSpPr>
          <p:cNvPr id="394" name="Shape 394"/>
          <p:cNvSpPr txBox="1"/>
          <p:nvPr>
            <p:ph type="title"/>
          </p:nvPr>
        </p:nvSpPr>
        <p:spPr>
          <a:xfrm>
            <a:off x="311700" y="445025"/>
            <a:ext cx="53271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dk2"/>
                </a:solidFill>
              </a:rPr>
              <a:t>Consistent</a:t>
            </a:r>
            <a:r>
              <a:rPr lang="en">
                <a:solidFill>
                  <a:schemeClr val="dk2"/>
                </a:solidFill>
              </a:rPr>
              <a:t> Cuts</a:t>
            </a:r>
            <a:r>
              <a:rPr lang="en"/>
              <a:t> / Ground States</a:t>
            </a:r>
            <a:endParaRPr/>
          </a:p>
          <a:p>
            <a:pPr indent="0" lvl="0" marL="0" rtl="0">
              <a:spcBef>
                <a:spcPts val="0"/>
              </a:spcBef>
              <a:spcAft>
                <a:spcPts val="0"/>
              </a:spcAft>
              <a:buNone/>
            </a:pPr>
            <a:r>
              <a:t/>
            </a:r>
            <a:endParaRPr/>
          </a:p>
        </p:txBody>
      </p:sp>
      <p:sp>
        <p:nvSpPr>
          <p:cNvPr id="395" name="Shape 39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id="396" name="Shape 396"/>
          <p:cNvPicPr preferRelativeResize="0"/>
          <p:nvPr/>
        </p:nvPicPr>
        <p:blipFill>
          <a:blip r:embed="rId3">
            <a:alphaModFix/>
          </a:blip>
          <a:stretch>
            <a:fillRect/>
          </a:stretch>
        </p:blipFill>
        <p:spPr>
          <a:xfrm>
            <a:off x="5791200" y="457200"/>
            <a:ext cx="2752725" cy="4305300"/>
          </a:xfrm>
          <a:prstGeom prst="rect">
            <a:avLst/>
          </a:prstGeom>
          <a:noFill/>
          <a:ln>
            <a:noFill/>
          </a:ln>
        </p:spPr>
      </p:pic>
      <p:sp>
        <p:nvSpPr>
          <p:cNvPr id="397" name="Shape 397"/>
          <p:cNvSpPr txBox="1"/>
          <p:nvPr/>
        </p:nvSpPr>
        <p:spPr>
          <a:xfrm>
            <a:off x="311700" y="1152475"/>
            <a:ext cx="4184100" cy="6882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595959"/>
              </a:buClr>
              <a:buSzPts val="1800"/>
              <a:buFont typeface="Arial"/>
              <a:buChar char="●"/>
            </a:pPr>
            <a:r>
              <a:rPr lang="en" sz="1800">
                <a:solidFill>
                  <a:srgbClr val="595959"/>
                </a:solidFill>
              </a:rPr>
              <a:t>Fast Forward……..</a:t>
            </a:r>
            <a:endParaRPr>
              <a:solidFill>
                <a:srgbClr val="595959"/>
              </a:solidFill>
            </a:endParaRPr>
          </a:p>
        </p:txBody>
      </p:sp>
      <p:pic>
        <p:nvPicPr>
          <p:cNvPr id="398" name="Shape 398"/>
          <p:cNvPicPr preferRelativeResize="0"/>
          <p:nvPr/>
        </p:nvPicPr>
        <p:blipFill>
          <a:blip r:embed="rId4">
            <a:alphaModFix/>
          </a:blip>
          <a:stretch>
            <a:fillRect/>
          </a:stretch>
        </p:blipFill>
        <p:spPr>
          <a:xfrm>
            <a:off x="1354250" y="2571750"/>
            <a:ext cx="2257425" cy="1762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Shape 1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Distributed Systems are Notoriously Difficult to Build</a:t>
            </a:r>
            <a:endParaRPr/>
          </a:p>
        </p:txBody>
      </p:sp>
      <p:sp>
        <p:nvSpPr>
          <p:cNvPr id="144" name="Shape 144"/>
          <p:cNvSpPr txBox="1"/>
          <p:nvPr>
            <p:ph idx="1" type="body"/>
          </p:nvPr>
        </p:nvSpPr>
        <p:spPr>
          <a:xfrm>
            <a:off x="311700" y="1768250"/>
            <a:ext cx="4257600" cy="4668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Concurrency</a:t>
            </a:r>
            <a:endParaRPr/>
          </a:p>
        </p:txBody>
      </p:sp>
      <p:sp>
        <p:nvSpPr>
          <p:cNvPr id="145" name="Shape 1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solidFill>
                  <a:schemeClr val="dk1"/>
                </a:solidFill>
                <a:latin typeface="Proxima Nova"/>
                <a:ea typeface="Proxima Nova"/>
                <a:cs typeface="Proxima Nova"/>
                <a:sym typeface="Proxima Nova"/>
              </a:rPr>
              <a:t>‹#›</a:t>
            </a:fld>
            <a:endParaRPr>
              <a:solidFill>
                <a:schemeClr val="dk1"/>
              </a:solidFill>
              <a:latin typeface="Proxima Nova"/>
              <a:ea typeface="Proxima Nova"/>
              <a:cs typeface="Proxima Nova"/>
              <a:sym typeface="Proxima Nova"/>
            </a:endParaRPr>
          </a:p>
        </p:txBody>
      </p:sp>
      <p:pic>
        <p:nvPicPr>
          <p:cNvPr id="146" name="Shape 146"/>
          <p:cNvPicPr preferRelativeResize="0"/>
          <p:nvPr/>
        </p:nvPicPr>
        <p:blipFill>
          <a:blip r:embed="rId3">
            <a:alphaModFix/>
          </a:blip>
          <a:stretch>
            <a:fillRect/>
          </a:stretch>
        </p:blipFill>
        <p:spPr>
          <a:xfrm>
            <a:off x="3971825" y="3278675"/>
            <a:ext cx="2249600" cy="1039925"/>
          </a:xfrm>
          <a:prstGeom prst="rect">
            <a:avLst/>
          </a:prstGeom>
          <a:noFill/>
          <a:ln>
            <a:noFill/>
          </a:ln>
        </p:spPr>
      </p:pic>
      <p:pic>
        <p:nvPicPr>
          <p:cNvPr id="147" name="Shape 147"/>
          <p:cNvPicPr preferRelativeResize="0"/>
          <p:nvPr/>
        </p:nvPicPr>
        <p:blipFill>
          <a:blip r:embed="rId4">
            <a:alphaModFix/>
          </a:blip>
          <a:stretch>
            <a:fillRect/>
          </a:stretch>
        </p:blipFill>
        <p:spPr>
          <a:xfrm>
            <a:off x="3971825" y="1492650"/>
            <a:ext cx="2122175" cy="1217725"/>
          </a:xfrm>
          <a:prstGeom prst="rect">
            <a:avLst/>
          </a:prstGeom>
          <a:noFill/>
          <a:ln>
            <a:noFill/>
          </a:ln>
        </p:spPr>
      </p:pic>
      <p:sp>
        <p:nvSpPr>
          <p:cNvPr id="148" name="Shape 148"/>
          <p:cNvSpPr txBox="1"/>
          <p:nvPr>
            <p:ph idx="1" type="body"/>
          </p:nvPr>
        </p:nvSpPr>
        <p:spPr>
          <a:xfrm>
            <a:off x="311700" y="2107350"/>
            <a:ext cx="4257600" cy="4668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No Centralized Clock</a:t>
            </a:r>
            <a:endParaRPr/>
          </a:p>
          <a:p>
            <a:pPr indent="0" lvl="0" marL="0" rtl="0">
              <a:spcBef>
                <a:spcPts val="1600"/>
              </a:spcBef>
              <a:spcAft>
                <a:spcPts val="1600"/>
              </a:spcAft>
              <a:buNone/>
            </a:pPr>
            <a:r>
              <a:t/>
            </a:r>
            <a:endParaRPr/>
          </a:p>
        </p:txBody>
      </p:sp>
      <p:sp>
        <p:nvSpPr>
          <p:cNvPr id="149" name="Shape 149"/>
          <p:cNvSpPr txBox="1"/>
          <p:nvPr>
            <p:ph idx="1" type="body"/>
          </p:nvPr>
        </p:nvSpPr>
        <p:spPr>
          <a:xfrm>
            <a:off x="311700" y="2455550"/>
            <a:ext cx="4257600" cy="4668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Partial Failure</a:t>
            </a:r>
            <a:endParaRPr/>
          </a:p>
          <a:p>
            <a:pPr indent="0" lvl="0" marL="0" rtl="0">
              <a:spcBef>
                <a:spcPts val="1600"/>
              </a:spcBef>
              <a:spcAft>
                <a:spcPts val="1600"/>
              </a:spcAft>
              <a:buNone/>
            </a:pPr>
            <a:r>
              <a:t/>
            </a:r>
            <a:endParaRPr/>
          </a:p>
        </p:txBody>
      </p:sp>
      <p:sp>
        <p:nvSpPr>
          <p:cNvPr id="150" name="Shape 150"/>
          <p:cNvSpPr txBox="1"/>
          <p:nvPr>
            <p:ph idx="1" type="body"/>
          </p:nvPr>
        </p:nvSpPr>
        <p:spPr>
          <a:xfrm>
            <a:off x="311700" y="2811875"/>
            <a:ext cx="4257600" cy="4668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Network Variance</a:t>
            </a:r>
            <a:endParaRPr/>
          </a:p>
          <a:p>
            <a:pPr indent="0" lvl="0" marL="0" rtl="0">
              <a:spcBef>
                <a:spcPts val="1600"/>
              </a:spcBef>
              <a:spcAft>
                <a:spcPts val="0"/>
              </a:spcAft>
              <a:buNone/>
            </a:pPr>
            <a:r>
              <a:t/>
            </a:r>
            <a:endParaRPr/>
          </a:p>
          <a:p>
            <a:pPr indent="0" lvl="0" marL="0" rtl="0">
              <a:spcBef>
                <a:spcPts val="1600"/>
              </a:spcBef>
              <a:spcAft>
                <a:spcPts val="1600"/>
              </a:spcAft>
              <a:buNone/>
            </a:pPr>
            <a:r>
              <a:t/>
            </a:r>
            <a:endParaRPr/>
          </a:p>
        </p:txBody>
      </p:sp>
      <p:pic>
        <p:nvPicPr>
          <p:cNvPr id="151" name="Shape 151"/>
          <p:cNvPicPr preferRelativeResize="0"/>
          <p:nvPr/>
        </p:nvPicPr>
        <p:blipFill>
          <a:blip r:embed="rId5">
            <a:alphaModFix/>
          </a:blip>
          <a:stretch>
            <a:fillRect/>
          </a:stretch>
        </p:blipFill>
        <p:spPr>
          <a:xfrm>
            <a:off x="6341650" y="1581526"/>
            <a:ext cx="2647925" cy="1089425"/>
          </a:xfrm>
          <a:prstGeom prst="rect">
            <a:avLst/>
          </a:prstGeom>
          <a:noFill/>
          <a:ln>
            <a:noFill/>
          </a:ln>
        </p:spPr>
      </p:pic>
      <p:pic>
        <p:nvPicPr>
          <p:cNvPr id="152" name="Shape 152"/>
          <p:cNvPicPr preferRelativeResize="0"/>
          <p:nvPr/>
        </p:nvPicPr>
        <p:blipFill>
          <a:blip r:embed="rId6">
            <a:alphaModFix/>
          </a:blip>
          <a:stretch>
            <a:fillRect/>
          </a:stretch>
        </p:blipFill>
        <p:spPr>
          <a:xfrm>
            <a:off x="6623100" y="2811867"/>
            <a:ext cx="2085024" cy="178718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par>
                                <p:cTn fill="hold" nodeType="with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par>
                                <p:cTn fill="hold" nodeType="with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par>
                                <p:cTn fill="hold" nodeType="with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2" name="Shape 402"/>
        <p:cNvGrpSpPr/>
        <p:nvPr/>
      </p:nvGrpSpPr>
      <p:grpSpPr>
        <a:xfrm>
          <a:off x="0" y="0"/>
          <a:ext cx="0" cy="0"/>
          <a:chOff x="0" y="0"/>
          <a:chExt cx="0" cy="0"/>
        </a:xfrm>
      </p:grpSpPr>
      <p:sp>
        <p:nvSpPr>
          <p:cNvPr id="403" name="Shape 403"/>
          <p:cNvSpPr txBox="1"/>
          <p:nvPr>
            <p:ph type="title"/>
          </p:nvPr>
        </p:nvSpPr>
        <p:spPr>
          <a:xfrm>
            <a:off x="311700" y="445025"/>
            <a:ext cx="53271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dk2"/>
                </a:solidFill>
              </a:rPr>
              <a:t>Consistent</a:t>
            </a:r>
            <a:r>
              <a:rPr lang="en">
                <a:solidFill>
                  <a:schemeClr val="dk2"/>
                </a:solidFill>
              </a:rPr>
              <a:t> Cuts</a:t>
            </a:r>
            <a:r>
              <a:rPr lang="en"/>
              <a:t> / Ground States</a:t>
            </a:r>
            <a:endParaRPr/>
          </a:p>
          <a:p>
            <a:pPr indent="0" lvl="0" marL="0" rtl="0">
              <a:spcBef>
                <a:spcPts val="0"/>
              </a:spcBef>
              <a:spcAft>
                <a:spcPts val="0"/>
              </a:spcAft>
              <a:buNone/>
            </a:pPr>
            <a:r>
              <a:t/>
            </a:r>
            <a:endParaRPr/>
          </a:p>
        </p:txBody>
      </p:sp>
      <p:sp>
        <p:nvSpPr>
          <p:cNvPr id="404" name="Shape 40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405" name="Shape 405"/>
          <p:cNvSpPr txBox="1"/>
          <p:nvPr/>
        </p:nvSpPr>
        <p:spPr>
          <a:xfrm>
            <a:off x="311700" y="1152475"/>
            <a:ext cx="4184100" cy="3416400"/>
          </a:xfrm>
          <a:prstGeom prst="rect">
            <a:avLst/>
          </a:prstGeom>
          <a:noFill/>
          <a:ln>
            <a:noFill/>
          </a:ln>
        </p:spPr>
        <p:txBody>
          <a:bodyPr anchorCtr="0" anchor="t" bIns="91425" lIns="91425" spcFirstLastPara="1" rIns="91425" wrap="square" tIns="91425">
            <a:noAutofit/>
          </a:bodyPr>
          <a:lstStyle/>
          <a:p>
            <a:pPr indent="-342900" lvl="0" marL="457200" rtl="0">
              <a:lnSpc>
                <a:spcPct val="115000"/>
              </a:lnSpc>
              <a:spcBef>
                <a:spcPts val="0"/>
              </a:spcBef>
              <a:spcAft>
                <a:spcPts val="0"/>
              </a:spcAft>
              <a:buClr>
                <a:srgbClr val="595959"/>
              </a:buClr>
              <a:buSzPts val="1800"/>
              <a:buChar char="●"/>
            </a:pPr>
            <a:r>
              <a:rPr lang="en" sz="1800">
                <a:solidFill>
                  <a:schemeClr val="lt2"/>
                </a:solidFill>
              </a:rPr>
              <a:t>Green lines</a:t>
            </a:r>
            <a:r>
              <a:rPr lang="en" sz="1800">
                <a:solidFill>
                  <a:srgbClr val="595959"/>
                </a:solidFill>
              </a:rPr>
              <a:t> mark consistent cuts</a:t>
            </a:r>
            <a:endParaRPr sz="1800">
              <a:solidFill>
                <a:srgbClr val="595959"/>
              </a:solidFill>
            </a:endParaRPr>
          </a:p>
          <a:p>
            <a:pPr indent="-317500" lvl="1" marL="914400" rtl="0">
              <a:lnSpc>
                <a:spcPct val="115000"/>
              </a:lnSpc>
              <a:spcBef>
                <a:spcPts val="0"/>
              </a:spcBef>
              <a:spcAft>
                <a:spcPts val="0"/>
              </a:spcAft>
              <a:buClr>
                <a:srgbClr val="595959"/>
              </a:buClr>
              <a:buSzPts val="1400"/>
              <a:buChar char="○"/>
            </a:pPr>
            <a:r>
              <a:rPr lang="en">
                <a:solidFill>
                  <a:srgbClr val="595959"/>
                </a:solidFill>
              </a:rPr>
              <a:t>No messages are in flight</a:t>
            </a:r>
            <a:endParaRPr>
              <a:solidFill>
                <a:srgbClr val="595959"/>
              </a:solidFill>
            </a:endParaRPr>
          </a:p>
          <a:p>
            <a:pPr indent="-317500" lvl="1" marL="914400" rtl="0">
              <a:lnSpc>
                <a:spcPct val="115000"/>
              </a:lnSpc>
              <a:spcBef>
                <a:spcPts val="0"/>
              </a:spcBef>
              <a:spcAft>
                <a:spcPts val="0"/>
              </a:spcAft>
              <a:buClr>
                <a:srgbClr val="595959"/>
              </a:buClr>
              <a:buSzPts val="1400"/>
              <a:buChar char="○"/>
            </a:pPr>
            <a:r>
              <a:rPr lang="en">
                <a:solidFill>
                  <a:srgbClr val="595959"/>
                </a:solidFill>
              </a:rPr>
              <a:t>Message sent but not received</a:t>
            </a:r>
            <a:endParaRPr>
              <a:solidFill>
                <a:srgbClr val="595959"/>
              </a:solidFill>
            </a:endParaRPr>
          </a:p>
          <a:p>
            <a:pPr indent="-342900" lvl="0" marL="457200" rtl="0">
              <a:lnSpc>
                <a:spcPct val="115000"/>
              </a:lnSpc>
              <a:spcBef>
                <a:spcPts val="0"/>
              </a:spcBef>
              <a:spcAft>
                <a:spcPts val="0"/>
              </a:spcAft>
              <a:buClr>
                <a:srgbClr val="595959"/>
              </a:buClr>
              <a:buSzPts val="1800"/>
              <a:buChar char="●"/>
            </a:pPr>
            <a:r>
              <a:rPr lang="en" sz="1800">
                <a:solidFill>
                  <a:srgbClr val="595959"/>
                </a:solidFill>
              </a:rPr>
              <a:t>The </a:t>
            </a:r>
            <a:r>
              <a:rPr lang="en" sz="1800">
                <a:solidFill>
                  <a:srgbClr val="CC0000"/>
                </a:solidFill>
              </a:rPr>
              <a:t>red line</a:t>
            </a:r>
            <a:r>
              <a:rPr lang="en" sz="1800">
                <a:solidFill>
                  <a:srgbClr val="595959"/>
                </a:solidFill>
              </a:rPr>
              <a:t> is not a consistent cut </a:t>
            </a:r>
            <a:endParaRPr sz="1800">
              <a:solidFill>
                <a:srgbClr val="595959"/>
              </a:solidFill>
            </a:endParaRPr>
          </a:p>
          <a:p>
            <a:pPr indent="-317500" lvl="1" marL="914400" rtl="0">
              <a:lnSpc>
                <a:spcPct val="115000"/>
              </a:lnSpc>
              <a:spcBef>
                <a:spcPts val="0"/>
              </a:spcBef>
              <a:spcAft>
                <a:spcPts val="0"/>
              </a:spcAft>
              <a:buClr>
                <a:srgbClr val="595959"/>
              </a:buClr>
              <a:buSzPts val="1400"/>
              <a:buChar char="○"/>
            </a:pPr>
            <a:r>
              <a:rPr lang="en">
                <a:solidFill>
                  <a:srgbClr val="595959"/>
                </a:solidFill>
              </a:rPr>
              <a:t>The ping sent by Node 0 happened before the pings receipt on node 1.</a:t>
            </a:r>
            <a:endParaRPr>
              <a:solidFill>
                <a:srgbClr val="595959"/>
              </a:solidFill>
            </a:endParaRPr>
          </a:p>
        </p:txBody>
      </p:sp>
      <p:pic>
        <p:nvPicPr>
          <p:cNvPr id="406" name="Shape 406"/>
          <p:cNvPicPr preferRelativeResize="0"/>
          <p:nvPr/>
        </p:nvPicPr>
        <p:blipFill>
          <a:blip r:embed="rId3">
            <a:alphaModFix/>
          </a:blip>
          <a:stretch>
            <a:fillRect/>
          </a:stretch>
        </p:blipFill>
        <p:spPr>
          <a:xfrm>
            <a:off x="5791200" y="457200"/>
            <a:ext cx="2752725" cy="4305300"/>
          </a:xfrm>
          <a:prstGeom prst="rect">
            <a:avLst/>
          </a:prstGeom>
          <a:noFill/>
          <a:ln>
            <a:noFill/>
          </a:ln>
        </p:spPr>
      </p:pic>
      <p:cxnSp>
        <p:nvCxnSpPr>
          <p:cNvPr id="407" name="Shape 407"/>
          <p:cNvCxnSpPr/>
          <p:nvPr/>
        </p:nvCxnSpPr>
        <p:spPr>
          <a:xfrm>
            <a:off x="6019800" y="2667000"/>
            <a:ext cx="2286000" cy="0"/>
          </a:xfrm>
          <a:prstGeom prst="straightConnector1">
            <a:avLst/>
          </a:prstGeom>
          <a:noFill/>
          <a:ln cap="flat" cmpd="sng" w="28575">
            <a:solidFill>
              <a:schemeClr val="lt2"/>
            </a:solidFill>
            <a:prstDash val="solid"/>
            <a:round/>
            <a:headEnd len="med" w="med" type="none"/>
            <a:tailEnd len="med" w="med" type="none"/>
          </a:ln>
          <a:effectLst>
            <a:outerShdw blurRad="57150" rotWithShape="0" algn="bl" dir="5400000" dist="19050">
              <a:srgbClr val="000000">
                <a:alpha val="50000"/>
              </a:srgbClr>
            </a:outerShdw>
          </a:effectLst>
        </p:spPr>
      </p:cxnSp>
      <p:cxnSp>
        <p:nvCxnSpPr>
          <p:cNvPr id="408" name="Shape 408"/>
          <p:cNvCxnSpPr/>
          <p:nvPr/>
        </p:nvCxnSpPr>
        <p:spPr>
          <a:xfrm flipH="1" rot="10800000">
            <a:off x="6096000" y="3352800"/>
            <a:ext cx="2286000" cy="304800"/>
          </a:xfrm>
          <a:prstGeom prst="straightConnector1">
            <a:avLst/>
          </a:prstGeom>
          <a:noFill/>
          <a:ln cap="flat" cmpd="sng" w="28575">
            <a:solidFill>
              <a:schemeClr val="lt2"/>
            </a:solidFill>
            <a:prstDash val="solid"/>
            <a:round/>
            <a:headEnd len="med" w="med" type="none"/>
            <a:tailEnd len="med" w="med" type="none"/>
          </a:ln>
          <a:effectLst>
            <a:outerShdw blurRad="57150" rotWithShape="0" algn="bl" dir="5400000" dist="19050">
              <a:srgbClr val="000000">
                <a:alpha val="50000"/>
              </a:srgbClr>
            </a:outerShdw>
          </a:effectLst>
        </p:spPr>
      </p:cxnSp>
      <p:cxnSp>
        <p:nvCxnSpPr>
          <p:cNvPr id="409" name="Shape 409"/>
          <p:cNvCxnSpPr/>
          <p:nvPr/>
        </p:nvCxnSpPr>
        <p:spPr>
          <a:xfrm>
            <a:off x="5867400" y="1219200"/>
            <a:ext cx="2438400" cy="1371600"/>
          </a:xfrm>
          <a:prstGeom prst="straightConnector1">
            <a:avLst/>
          </a:prstGeom>
          <a:noFill/>
          <a:ln cap="flat" cmpd="sng" w="28575">
            <a:solidFill>
              <a:srgbClr val="CC0000"/>
            </a:solidFill>
            <a:prstDash val="solid"/>
            <a:round/>
            <a:headEnd len="med" w="med" type="none"/>
            <a:tailEnd len="med" w="med" type="none"/>
          </a:ln>
          <a:effectLst>
            <a:outerShdw blurRad="57150" rotWithShape="0" algn="bl" dir="5400000" dist="19050">
              <a:srgbClr val="000000">
                <a:alpha val="50000"/>
              </a:srgbClr>
            </a:outerShdw>
          </a:effectLst>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1000"/>
                                        <p:tgtEl>
                                          <p:spTgt spid="4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1000"/>
                                        <p:tgtEl>
                                          <p:spTgt spid="4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1000"/>
                                        <p:tgtEl>
                                          <p:spTgt spid="4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3" name="Shape 413"/>
        <p:cNvGrpSpPr/>
        <p:nvPr/>
      </p:nvGrpSpPr>
      <p:grpSpPr>
        <a:xfrm>
          <a:off x="0" y="0"/>
          <a:ext cx="0" cy="0"/>
          <a:chOff x="0" y="0"/>
          <a:chExt cx="0" cy="0"/>
        </a:xfrm>
      </p:grpSpPr>
      <p:sp>
        <p:nvSpPr>
          <p:cNvPr id="414" name="Shape 414"/>
          <p:cNvSpPr txBox="1"/>
          <p:nvPr>
            <p:ph type="title"/>
          </p:nvPr>
        </p:nvSpPr>
        <p:spPr>
          <a:xfrm>
            <a:off x="311700" y="445025"/>
            <a:ext cx="53271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dk2"/>
                </a:solidFill>
              </a:rPr>
              <a:t>Consistent</a:t>
            </a:r>
            <a:r>
              <a:rPr lang="en">
                <a:solidFill>
                  <a:schemeClr val="dk2"/>
                </a:solidFill>
              </a:rPr>
              <a:t> Cuts</a:t>
            </a:r>
            <a:r>
              <a:rPr lang="en"/>
              <a:t> / </a:t>
            </a:r>
            <a:r>
              <a:rPr lang="en">
                <a:solidFill>
                  <a:srgbClr val="000000"/>
                </a:solidFill>
              </a:rPr>
              <a:t>Ground States</a:t>
            </a:r>
            <a:endParaRPr>
              <a:solidFill>
                <a:srgbClr val="000000"/>
              </a:solidFill>
            </a:endParaRPr>
          </a:p>
          <a:p>
            <a:pPr indent="0" lvl="0" marL="0" rtl="0">
              <a:spcBef>
                <a:spcPts val="0"/>
              </a:spcBef>
              <a:spcAft>
                <a:spcPts val="0"/>
              </a:spcAft>
              <a:buNone/>
            </a:pPr>
            <a:r>
              <a:t/>
            </a:r>
            <a:endParaRPr/>
          </a:p>
        </p:txBody>
      </p:sp>
      <p:sp>
        <p:nvSpPr>
          <p:cNvPr id="415" name="Shape 4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id="416" name="Shape 416"/>
          <p:cNvPicPr preferRelativeResize="0"/>
          <p:nvPr/>
        </p:nvPicPr>
        <p:blipFill>
          <a:blip r:embed="rId3">
            <a:alphaModFix/>
          </a:blip>
          <a:stretch>
            <a:fillRect/>
          </a:stretch>
        </p:blipFill>
        <p:spPr>
          <a:xfrm>
            <a:off x="5791200" y="457200"/>
            <a:ext cx="2752725" cy="4305300"/>
          </a:xfrm>
          <a:prstGeom prst="rect">
            <a:avLst/>
          </a:prstGeom>
          <a:noFill/>
          <a:ln cap="flat" cmpd="sng" w="9525">
            <a:solidFill>
              <a:schemeClr val="lt1"/>
            </a:solidFill>
            <a:prstDash val="solid"/>
            <a:round/>
            <a:headEnd len="sm" w="sm" type="none"/>
            <a:tailEnd len="sm" w="sm" type="none"/>
          </a:ln>
        </p:spPr>
      </p:pic>
      <p:cxnSp>
        <p:nvCxnSpPr>
          <p:cNvPr id="417" name="Shape 417"/>
          <p:cNvCxnSpPr/>
          <p:nvPr/>
        </p:nvCxnSpPr>
        <p:spPr>
          <a:xfrm flipH="1" rot="10800000">
            <a:off x="6096000" y="914400"/>
            <a:ext cx="2133600" cy="19200"/>
          </a:xfrm>
          <a:prstGeom prst="straightConnector1">
            <a:avLst/>
          </a:prstGeom>
          <a:noFill/>
          <a:ln cap="flat" cmpd="sng" w="9525">
            <a:solidFill>
              <a:schemeClr val="lt2"/>
            </a:solidFill>
            <a:prstDash val="solid"/>
            <a:round/>
            <a:headEnd len="med" w="med" type="none"/>
            <a:tailEnd len="med" w="med" type="none"/>
          </a:ln>
        </p:spPr>
      </p:cxnSp>
      <p:cxnSp>
        <p:nvCxnSpPr>
          <p:cNvPr id="418" name="Shape 418"/>
          <p:cNvCxnSpPr/>
          <p:nvPr/>
        </p:nvCxnSpPr>
        <p:spPr>
          <a:xfrm>
            <a:off x="6172200" y="1447800"/>
            <a:ext cx="2057400" cy="457200"/>
          </a:xfrm>
          <a:prstGeom prst="straightConnector1">
            <a:avLst/>
          </a:prstGeom>
          <a:noFill/>
          <a:ln cap="flat" cmpd="sng" w="9525">
            <a:solidFill>
              <a:schemeClr val="lt2"/>
            </a:solidFill>
            <a:prstDash val="solid"/>
            <a:round/>
            <a:headEnd len="med" w="med" type="none"/>
            <a:tailEnd len="med" w="med" type="none"/>
          </a:ln>
        </p:spPr>
      </p:cxnSp>
      <p:cxnSp>
        <p:nvCxnSpPr>
          <p:cNvPr id="419" name="Shape 419"/>
          <p:cNvCxnSpPr/>
          <p:nvPr/>
        </p:nvCxnSpPr>
        <p:spPr>
          <a:xfrm flipH="1" rot="10800000">
            <a:off x="6172200" y="914400"/>
            <a:ext cx="2057400" cy="533400"/>
          </a:xfrm>
          <a:prstGeom prst="straightConnector1">
            <a:avLst/>
          </a:prstGeom>
          <a:noFill/>
          <a:ln cap="flat" cmpd="sng" w="9525">
            <a:solidFill>
              <a:schemeClr val="lt2"/>
            </a:solidFill>
            <a:prstDash val="solid"/>
            <a:round/>
            <a:headEnd len="med" w="med" type="none"/>
            <a:tailEnd len="med" w="med" type="none"/>
          </a:ln>
        </p:spPr>
      </p:cxnSp>
      <p:cxnSp>
        <p:nvCxnSpPr>
          <p:cNvPr id="420" name="Shape 420"/>
          <p:cNvCxnSpPr/>
          <p:nvPr/>
        </p:nvCxnSpPr>
        <p:spPr>
          <a:xfrm flipH="1" rot="10800000">
            <a:off x="6096000" y="914400"/>
            <a:ext cx="2115000" cy="1219200"/>
          </a:xfrm>
          <a:prstGeom prst="straightConnector1">
            <a:avLst/>
          </a:prstGeom>
          <a:noFill/>
          <a:ln cap="flat" cmpd="sng" w="9525">
            <a:solidFill>
              <a:schemeClr val="lt2"/>
            </a:solidFill>
            <a:prstDash val="solid"/>
            <a:round/>
            <a:headEnd len="med" w="med" type="none"/>
            <a:tailEnd len="med" w="med" type="none"/>
          </a:ln>
        </p:spPr>
      </p:cxnSp>
      <p:cxnSp>
        <p:nvCxnSpPr>
          <p:cNvPr id="421" name="Shape 421"/>
          <p:cNvCxnSpPr/>
          <p:nvPr/>
        </p:nvCxnSpPr>
        <p:spPr>
          <a:xfrm flipH="1" rot="10800000">
            <a:off x="6134400" y="914400"/>
            <a:ext cx="2095200" cy="2743200"/>
          </a:xfrm>
          <a:prstGeom prst="straightConnector1">
            <a:avLst/>
          </a:prstGeom>
          <a:noFill/>
          <a:ln cap="flat" cmpd="sng" w="9525">
            <a:solidFill>
              <a:schemeClr val="lt2"/>
            </a:solidFill>
            <a:prstDash val="solid"/>
            <a:round/>
            <a:headEnd len="med" w="med" type="none"/>
            <a:tailEnd len="med" w="med" type="none"/>
          </a:ln>
        </p:spPr>
      </p:cxnSp>
      <p:cxnSp>
        <p:nvCxnSpPr>
          <p:cNvPr id="422" name="Shape 422"/>
          <p:cNvCxnSpPr/>
          <p:nvPr/>
        </p:nvCxnSpPr>
        <p:spPr>
          <a:xfrm>
            <a:off x="6172200" y="1447800"/>
            <a:ext cx="2133600" cy="0"/>
          </a:xfrm>
          <a:prstGeom prst="straightConnector1">
            <a:avLst/>
          </a:prstGeom>
          <a:noFill/>
          <a:ln cap="flat" cmpd="sng" w="9525">
            <a:solidFill>
              <a:schemeClr val="lt2"/>
            </a:solidFill>
            <a:prstDash val="solid"/>
            <a:round/>
            <a:headEnd len="med" w="med" type="none"/>
            <a:tailEnd len="med" w="med" type="none"/>
          </a:ln>
        </p:spPr>
      </p:cxnSp>
      <p:cxnSp>
        <p:nvCxnSpPr>
          <p:cNvPr id="423" name="Shape 423"/>
          <p:cNvCxnSpPr/>
          <p:nvPr/>
        </p:nvCxnSpPr>
        <p:spPr>
          <a:xfrm flipH="1" rot="10800000">
            <a:off x="6096000" y="1905000"/>
            <a:ext cx="2133600" cy="914400"/>
          </a:xfrm>
          <a:prstGeom prst="straightConnector1">
            <a:avLst/>
          </a:prstGeom>
          <a:noFill/>
          <a:ln cap="flat" cmpd="sng" w="9525">
            <a:solidFill>
              <a:schemeClr val="lt2"/>
            </a:solidFill>
            <a:prstDash val="solid"/>
            <a:round/>
            <a:headEnd len="med" w="med" type="none"/>
            <a:tailEnd len="med" w="med" type="none"/>
          </a:ln>
        </p:spPr>
      </p:cxnSp>
      <p:cxnSp>
        <p:nvCxnSpPr>
          <p:cNvPr id="424" name="Shape 424"/>
          <p:cNvCxnSpPr/>
          <p:nvPr/>
        </p:nvCxnSpPr>
        <p:spPr>
          <a:xfrm flipH="1" rot="10800000">
            <a:off x="6126000" y="1905000"/>
            <a:ext cx="2103600" cy="1765800"/>
          </a:xfrm>
          <a:prstGeom prst="straightConnector1">
            <a:avLst/>
          </a:prstGeom>
          <a:noFill/>
          <a:ln cap="flat" cmpd="sng" w="9525">
            <a:solidFill>
              <a:schemeClr val="lt2"/>
            </a:solidFill>
            <a:prstDash val="solid"/>
            <a:round/>
            <a:headEnd len="med" w="med" type="none"/>
            <a:tailEnd len="med" w="med" type="none"/>
          </a:ln>
        </p:spPr>
      </p:cxnSp>
      <p:cxnSp>
        <p:nvCxnSpPr>
          <p:cNvPr id="425" name="Shape 425"/>
          <p:cNvCxnSpPr/>
          <p:nvPr/>
        </p:nvCxnSpPr>
        <p:spPr>
          <a:xfrm flipH="1" rot="10800000">
            <a:off x="6096000" y="2819400"/>
            <a:ext cx="2209800" cy="8400"/>
          </a:xfrm>
          <a:prstGeom prst="straightConnector1">
            <a:avLst/>
          </a:prstGeom>
          <a:noFill/>
          <a:ln cap="flat" cmpd="sng" w="9525">
            <a:solidFill>
              <a:schemeClr val="lt2"/>
            </a:solidFill>
            <a:prstDash val="solid"/>
            <a:round/>
            <a:headEnd len="med" w="med" type="none"/>
            <a:tailEnd len="med" w="med" type="none"/>
          </a:ln>
        </p:spPr>
      </p:cxnSp>
      <p:cxnSp>
        <p:nvCxnSpPr>
          <p:cNvPr id="426" name="Shape 426"/>
          <p:cNvCxnSpPr/>
          <p:nvPr/>
        </p:nvCxnSpPr>
        <p:spPr>
          <a:xfrm>
            <a:off x="6096000" y="2819400"/>
            <a:ext cx="2209800" cy="838200"/>
          </a:xfrm>
          <a:prstGeom prst="straightConnector1">
            <a:avLst/>
          </a:prstGeom>
          <a:noFill/>
          <a:ln cap="flat" cmpd="sng" w="9525">
            <a:solidFill>
              <a:schemeClr val="lt2"/>
            </a:solidFill>
            <a:prstDash val="solid"/>
            <a:round/>
            <a:headEnd len="med" w="med" type="none"/>
            <a:tailEnd len="med" w="med" type="none"/>
          </a:ln>
        </p:spPr>
      </p:cxnSp>
      <p:cxnSp>
        <p:nvCxnSpPr>
          <p:cNvPr id="427" name="Shape 427"/>
          <p:cNvCxnSpPr/>
          <p:nvPr/>
        </p:nvCxnSpPr>
        <p:spPr>
          <a:xfrm>
            <a:off x="6075000" y="2819400"/>
            <a:ext cx="2154600" cy="1524000"/>
          </a:xfrm>
          <a:prstGeom prst="straightConnector1">
            <a:avLst/>
          </a:prstGeom>
          <a:noFill/>
          <a:ln cap="flat" cmpd="sng" w="9525">
            <a:solidFill>
              <a:schemeClr val="lt2"/>
            </a:solidFill>
            <a:prstDash val="solid"/>
            <a:round/>
            <a:headEnd len="med" w="med" type="none"/>
            <a:tailEnd len="med" w="med" type="none"/>
          </a:ln>
        </p:spPr>
      </p:cxnSp>
      <p:cxnSp>
        <p:nvCxnSpPr>
          <p:cNvPr id="428" name="Shape 428"/>
          <p:cNvCxnSpPr/>
          <p:nvPr/>
        </p:nvCxnSpPr>
        <p:spPr>
          <a:xfrm flipH="1" rot="10800000">
            <a:off x="6126000" y="3657600"/>
            <a:ext cx="2179800" cy="8400"/>
          </a:xfrm>
          <a:prstGeom prst="straightConnector1">
            <a:avLst/>
          </a:prstGeom>
          <a:noFill/>
          <a:ln cap="flat" cmpd="sng" w="9525">
            <a:solidFill>
              <a:schemeClr val="lt2"/>
            </a:solidFill>
            <a:prstDash val="solid"/>
            <a:round/>
            <a:headEnd len="med" w="med" type="none"/>
            <a:tailEnd len="med" w="med" type="none"/>
          </a:ln>
        </p:spPr>
      </p:cxnSp>
      <p:cxnSp>
        <p:nvCxnSpPr>
          <p:cNvPr id="429" name="Shape 429"/>
          <p:cNvCxnSpPr/>
          <p:nvPr/>
        </p:nvCxnSpPr>
        <p:spPr>
          <a:xfrm>
            <a:off x="6172200" y="3657600"/>
            <a:ext cx="2057400" cy="685800"/>
          </a:xfrm>
          <a:prstGeom prst="straightConnector1">
            <a:avLst/>
          </a:prstGeom>
          <a:noFill/>
          <a:ln cap="flat" cmpd="sng" w="9525">
            <a:solidFill>
              <a:schemeClr val="lt2"/>
            </a:solidFill>
            <a:prstDash val="solid"/>
            <a:round/>
            <a:headEnd len="med" w="med" type="none"/>
            <a:tailEnd len="med" w="med" type="none"/>
          </a:ln>
        </p:spPr>
      </p:cxnSp>
      <p:cxnSp>
        <p:nvCxnSpPr>
          <p:cNvPr id="430" name="Shape 430"/>
          <p:cNvCxnSpPr/>
          <p:nvPr/>
        </p:nvCxnSpPr>
        <p:spPr>
          <a:xfrm>
            <a:off x="6172200" y="4343400"/>
            <a:ext cx="2057400" cy="0"/>
          </a:xfrm>
          <a:prstGeom prst="straightConnector1">
            <a:avLst/>
          </a:prstGeom>
          <a:noFill/>
          <a:ln cap="flat" cmpd="sng" w="9525">
            <a:solidFill>
              <a:schemeClr val="lt2"/>
            </a:solidFill>
            <a:prstDash val="solid"/>
            <a:round/>
            <a:headEnd len="med" w="med" type="none"/>
            <a:tailEnd len="med" w="med" type="none"/>
          </a:ln>
        </p:spPr>
      </p:cxnSp>
      <p:cxnSp>
        <p:nvCxnSpPr>
          <p:cNvPr id="431" name="Shape 431"/>
          <p:cNvCxnSpPr/>
          <p:nvPr/>
        </p:nvCxnSpPr>
        <p:spPr>
          <a:xfrm>
            <a:off x="6096000" y="2133600"/>
            <a:ext cx="2209800" cy="685800"/>
          </a:xfrm>
          <a:prstGeom prst="straightConnector1">
            <a:avLst/>
          </a:prstGeom>
          <a:noFill/>
          <a:ln cap="flat" cmpd="sng" w="9525">
            <a:solidFill>
              <a:schemeClr val="lt2"/>
            </a:solidFill>
            <a:prstDash val="solid"/>
            <a:round/>
            <a:headEnd len="med" w="med" type="none"/>
            <a:tailEnd len="med" w="med" type="none"/>
          </a:ln>
        </p:spPr>
      </p:cxnSp>
      <p:cxnSp>
        <p:nvCxnSpPr>
          <p:cNvPr id="432" name="Shape 432"/>
          <p:cNvCxnSpPr/>
          <p:nvPr/>
        </p:nvCxnSpPr>
        <p:spPr>
          <a:xfrm flipH="1" rot="10800000">
            <a:off x="6150600" y="2819400"/>
            <a:ext cx="2155200" cy="838200"/>
          </a:xfrm>
          <a:prstGeom prst="straightConnector1">
            <a:avLst/>
          </a:prstGeom>
          <a:noFill/>
          <a:ln cap="flat" cmpd="sng" w="9525">
            <a:solidFill>
              <a:schemeClr val="lt2"/>
            </a:solidFill>
            <a:prstDash val="solid"/>
            <a:round/>
            <a:headEnd len="med" w="med" type="none"/>
            <a:tailEnd len="med" w="med" type="none"/>
          </a:ln>
        </p:spPr>
      </p:cxnSp>
      <p:cxnSp>
        <p:nvCxnSpPr>
          <p:cNvPr id="433" name="Shape 433"/>
          <p:cNvCxnSpPr/>
          <p:nvPr/>
        </p:nvCxnSpPr>
        <p:spPr>
          <a:xfrm flipH="1" rot="10800000">
            <a:off x="6172200" y="3657600"/>
            <a:ext cx="2133600" cy="685800"/>
          </a:xfrm>
          <a:prstGeom prst="straightConnector1">
            <a:avLst/>
          </a:prstGeom>
          <a:noFill/>
          <a:ln cap="flat" cmpd="sng" w="9525">
            <a:solidFill>
              <a:schemeClr val="lt2"/>
            </a:solidFill>
            <a:prstDash val="solid"/>
            <a:round/>
            <a:headEnd len="med" w="med" type="none"/>
            <a:tailEnd len="med" w="med" type="none"/>
          </a:ln>
        </p:spPr>
      </p:cxnSp>
      <p:sp>
        <p:nvSpPr>
          <p:cNvPr id="434" name="Shape 434"/>
          <p:cNvSpPr txBox="1"/>
          <p:nvPr/>
        </p:nvSpPr>
        <p:spPr>
          <a:xfrm>
            <a:off x="311700" y="1152475"/>
            <a:ext cx="4025100" cy="3416400"/>
          </a:xfrm>
          <a:prstGeom prst="rect">
            <a:avLst/>
          </a:prstGeom>
          <a:noFill/>
          <a:ln>
            <a:noFill/>
          </a:ln>
        </p:spPr>
        <p:txBody>
          <a:bodyPr anchorCtr="0" anchor="t" bIns="91425" lIns="91425" spcFirstLastPara="1" rIns="91425" wrap="square" tIns="91425">
            <a:noAutofit/>
          </a:bodyPr>
          <a:lstStyle/>
          <a:p>
            <a:pPr indent="-342900" lvl="0" marL="457200" rtl="0">
              <a:lnSpc>
                <a:spcPct val="115000"/>
              </a:lnSpc>
              <a:spcBef>
                <a:spcPts val="0"/>
              </a:spcBef>
              <a:spcAft>
                <a:spcPts val="0"/>
              </a:spcAft>
              <a:buClr>
                <a:srgbClr val="595959"/>
              </a:buClr>
              <a:buSzPts val="1800"/>
              <a:buChar char="●"/>
            </a:pPr>
            <a:r>
              <a:rPr lang="en" sz="1800">
                <a:solidFill>
                  <a:srgbClr val="595959"/>
                </a:solidFill>
              </a:rPr>
              <a:t>Huge number of consistent cuts</a:t>
            </a:r>
            <a:endParaRPr sz="1800">
              <a:solidFill>
                <a:srgbClr val="595959"/>
              </a:solidFill>
            </a:endParaRPr>
          </a:p>
          <a:p>
            <a:pPr indent="0" lvl="0" marL="0" rtl="0">
              <a:lnSpc>
                <a:spcPct val="115000"/>
              </a:lnSpc>
              <a:spcBef>
                <a:spcPts val="1600"/>
              </a:spcBef>
              <a:spcAft>
                <a:spcPts val="0"/>
              </a:spcAft>
              <a:buNone/>
            </a:pPr>
            <a:r>
              <a:t/>
            </a:r>
            <a:endParaRPr sz="1800">
              <a:solidFill>
                <a:srgbClr val="595959"/>
              </a:solidFill>
            </a:endParaRPr>
          </a:p>
          <a:p>
            <a:pPr indent="0" lvl="0" marL="0" rtl="0">
              <a:lnSpc>
                <a:spcPct val="115000"/>
              </a:lnSpc>
              <a:spcBef>
                <a:spcPts val="1600"/>
              </a:spcBef>
              <a:spcAft>
                <a:spcPts val="0"/>
              </a:spcAft>
              <a:buNone/>
            </a:pPr>
            <a:r>
              <a:t/>
            </a:r>
            <a:endParaRPr sz="1800">
              <a:solidFill>
                <a:srgbClr val="595959"/>
              </a:solidFill>
            </a:endParaRPr>
          </a:p>
          <a:p>
            <a:pPr indent="0" lvl="0" marL="0" rtl="0">
              <a:lnSpc>
                <a:spcPct val="115000"/>
              </a:lnSpc>
              <a:spcBef>
                <a:spcPts val="1600"/>
              </a:spcBef>
              <a:spcAft>
                <a:spcPts val="0"/>
              </a:spcAft>
              <a:buNone/>
            </a:pPr>
            <a:r>
              <a:t/>
            </a:r>
            <a:endParaRPr sz="1800">
              <a:solidFill>
                <a:srgbClr val="595959"/>
              </a:solidFill>
            </a:endParaRPr>
          </a:p>
          <a:p>
            <a:pPr indent="0" lvl="0" marL="0" rtl="0">
              <a:lnSpc>
                <a:spcPct val="115000"/>
              </a:lnSpc>
              <a:spcBef>
                <a:spcPts val="1600"/>
              </a:spcBef>
              <a:spcAft>
                <a:spcPts val="0"/>
              </a:spcAft>
              <a:buNone/>
            </a:pPr>
            <a:r>
              <a:t/>
            </a:r>
            <a:endParaRPr sz="1800">
              <a:solidFill>
                <a:srgbClr val="595959"/>
              </a:solidFill>
            </a:endParaRPr>
          </a:p>
          <a:p>
            <a:pPr indent="0" lvl="0" marL="0" rtl="0">
              <a:lnSpc>
                <a:spcPct val="115000"/>
              </a:lnSpc>
              <a:spcBef>
                <a:spcPts val="1600"/>
              </a:spcBef>
              <a:spcAft>
                <a:spcPts val="1600"/>
              </a:spcAft>
              <a:buNone/>
            </a:pPr>
            <a:r>
              <a:t/>
            </a:r>
            <a:endParaRPr sz="1800">
              <a:solidFill>
                <a:srgbClr val="595959"/>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1000"/>
                                        <p:tgtEl>
                                          <p:spTgt spid="4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1000"/>
                                        <p:tgtEl>
                                          <p:spTgt spid="4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1000"/>
                                        <p:tgtEl>
                                          <p:spTgt spid="418"/>
                                        </p:tgtEl>
                                      </p:cBhvr>
                                    </p:animEffect>
                                  </p:childTnLst>
                                </p:cTn>
                              </p:par>
                              <p:par>
                                <p:cTn fill="hold" nodeType="with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1000"/>
                                        <p:tgtEl>
                                          <p:spTgt spid="420"/>
                                        </p:tgtEl>
                                      </p:cBhvr>
                                    </p:animEffect>
                                  </p:childTnLst>
                                </p:cTn>
                              </p:par>
                              <p:par>
                                <p:cTn fill="hold" nodeType="with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1000"/>
                                        <p:tgtEl>
                                          <p:spTgt spid="421"/>
                                        </p:tgtEl>
                                      </p:cBhvr>
                                    </p:animEffect>
                                  </p:childTnLst>
                                </p:cTn>
                              </p:par>
                              <p:par>
                                <p:cTn fill="hold" nodeType="with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1000"/>
                                        <p:tgtEl>
                                          <p:spTgt spid="422"/>
                                        </p:tgtEl>
                                      </p:cBhvr>
                                    </p:animEffect>
                                  </p:childTnLst>
                                </p:cTn>
                              </p:par>
                              <p:par>
                                <p:cTn fill="hold" nodeType="with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1000"/>
                                        <p:tgtEl>
                                          <p:spTgt spid="423"/>
                                        </p:tgtEl>
                                      </p:cBhvr>
                                    </p:animEffect>
                                  </p:childTnLst>
                                </p:cTn>
                              </p:par>
                              <p:par>
                                <p:cTn fill="hold" nodeType="with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1000"/>
                                        <p:tgtEl>
                                          <p:spTgt spid="424"/>
                                        </p:tgtEl>
                                      </p:cBhvr>
                                    </p:animEffect>
                                  </p:childTnLst>
                                </p:cTn>
                              </p:par>
                              <p:par>
                                <p:cTn fill="hold" nodeType="with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1000"/>
                                        <p:tgtEl>
                                          <p:spTgt spid="425"/>
                                        </p:tgtEl>
                                      </p:cBhvr>
                                    </p:animEffect>
                                  </p:childTnLst>
                                </p:cTn>
                              </p:par>
                              <p:par>
                                <p:cTn fill="hold" nodeType="with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1000"/>
                                        <p:tgtEl>
                                          <p:spTgt spid="426"/>
                                        </p:tgtEl>
                                      </p:cBhvr>
                                    </p:animEffect>
                                  </p:childTnLst>
                                </p:cTn>
                              </p:par>
                              <p:par>
                                <p:cTn fill="hold" nodeType="with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1000"/>
                                        <p:tgtEl>
                                          <p:spTgt spid="427"/>
                                        </p:tgtEl>
                                      </p:cBhvr>
                                    </p:animEffect>
                                  </p:childTnLst>
                                </p:cTn>
                              </p:par>
                              <p:par>
                                <p:cTn fill="hold" nodeType="with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1000"/>
                                        <p:tgtEl>
                                          <p:spTgt spid="428"/>
                                        </p:tgtEl>
                                      </p:cBhvr>
                                    </p:animEffect>
                                  </p:childTnLst>
                                </p:cTn>
                              </p:par>
                              <p:par>
                                <p:cTn fill="hold" nodeType="with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1000"/>
                                        <p:tgtEl>
                                          <p:spTgt spid="431"/>
                                        </p:tgtEl>
                                      </p:cBhvr>
                                    </p:animEffect>
                                  </p:childTnLst>
                                </p:cTn>
                              </p:par>
                              <p:par>
                                <p:cTn fill="hold" nodeType="with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1000"/>
                                        <p:tgtEl>
                                          <p:spTgt spid="432"/>
                                        </p:tgtEl>
                                      </p:cBhvr>
                                    </p:animEffect>
                                  </p:childTnLst>
                                </p:cTn>
                              </p:par>
                              <p:par>
                                <p:cTn fill="hold" nodeType="with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1000"/>
                                        <p:tgtEl>
                                          <p:spTgt spid="429"/>
                                        </p:tgtEl>
                                      </p:cBhvr>
                                    </p:animEffect>
                                  </p:childTnLst>
                                </p:cTn>
                              </p:par>
                              <p:par>
                                <p:cTn fill="hold" nodeType="with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1000"/>
                                        <p:tgtEl>
                                          <p:spTgt spid="433"/>
                                        </p:tgtEl>
                                      </p:cBhvr>
                                    </p:animEffect>
                                  </p:childTnLst>
                                </p:cTn>
                              </p:par>
                              <p:par>
                                <p:cTn fill="hold" nodeType="with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1000"/>
                                        <p:tgtEl>
                                          <p:spTgt spid="4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8" name="Shape 438"/>
        <p:cNvGrpSpPr/>
        <p:nvPr/>
      </p:nvGrpSpPr>
      <p:grpSpPr>
        <a:xfrm>
          <a:off x="0" y="0"/>
          <a:ext cx="0" cy="0"/>
          <a:chOff x="0" y="0"/>
          <a:chExt cx="0" cy="0"/>
        </a:xfrm>
      </p:grpSpPr>
      <p:sp>
        <p:nvSpPr>
          <p:cNvPr id="439" name="Shape 439"/>
          <p:cNvSpPr txBox="1"/>
          <p:nvPr>
            <p:ph type="title"/>
          </p:nvPr>
        </p:nvSpPr>
        <p:spPr>
          <a:xfrm>
            <a:off x="311700" y="445025"/>
            <a:ext cx="53271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000000"/>
                </a:solidFill>
              </a:rPr>
              <a:t>Consistent Cuts</a:t>
            </a:r>
            <a:r>
              <a:rPr lang="en"/>
              <a:t> / </a:t>
            </a:r>
            <a:r>
              <a:rPr lang="en">
                <a:solidFill>
                  <a:schemeClr val="dk2"/>
                </a:solidFill>
              </a:rPr>
              <a:t>Ground States</a:t>
            </a:r>
            <a:endParaRPr>
              <a:solidFill>
                <a:schemeClr val="dk2"/>
              </a:solidFill>
            </a:endParaRPr>
          </a:p>
          <a:p>
            <a:pPr indent="0" lvl="0" marL="0" rtl="0">
              <a:spcBef>
                <a:spcPts val="0"/>
              </a:spcBef>
              <a:spcAft>
                <a:spcPts val="0"/>
              </a:spcAft>
              <a:buNone/>
            </a:pPr>
            <a:r>
              <a:t/>
            </a:r>
            <a:endParaRPr/>
          </a:p>
        </p:txBody>
      </p:sp>
      <p:sp>
        <p:nvSpPr>
          <p:cNvPr id="440" name="Shape 4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id="441" name="Shape 441"/>
          <p:cNvPicPr preferRelativeResize="0"/>
          <p:nvPr/>
        </p:nvPicPr>
        <p:blipFill>
          <a:blip r:embed="rId3">
            <a:alphaModFix/>
          </a:blip>
          <a:stretch>
            <a:fillRect/>
          </a:stretch>
        </p:blipFill>
        <p:spPr>
          <a:xfrm>
            <a:off x="5791200" y="457200"/>
            <a:ext cx="2752725" cy="4305300"/>
          </a:xfrm>
          <a:prstGeom prst="rect">
            <a:avLst/>
          </a:prstGeom>
          <a:noFill/>
          <a:ln cap="flat" cmpd="sng" w="9525">
            <a:solidFill>
              <a:schemeClr val="lt1"/>
            </a:solidFill>
            <a:prstDash val="solid"/>
            <a:round/>
            <a:headEnd len="sm" w="sm" type="none"/>
            <a:tailEnd len="sm" w="sm" type="none"/>
          </a:ln>
        </p:spPr>
      </p:pic>
      <p:cxnSp>
        <p:nvCxnSpPr>
          <p:cNvPr id="442" name="Shape 442"/>
          <p:cNvCxnSpPr/>
          <p:nvPr/>
        </p:nvCxnSpPr>
        <p:spPr>
          <a:xfrm flipH="1" rot="10800000">
            <a:off x="6096000" y="914400"/>
            <a:ext cx="2133600" cy="19200"/>
          </a:xfrm>
          <a:prstGeom prst="straightConnector1">
            <a:avLst/>
          </a:prstGeom>
          <a:noFill/>
          <a:ln cap="flat" cmpd="sng" w="9525">
            <a:solidFill>
              <a:schemeClr val="lt2"/>
            </a:solidFill>
            <a:prstDash val="solid"/>
            <a:round/>
            <a:headEnd len="med" w="med" type="none"/>
            <a:tailEnd len="med" w="med" type="none"/>
          </a:ln>
        </p:spPr>
      </p:cxnSp>
      <p:cxnSp>
        <p:nvCxnSpPr>
          <p:cNvPr id="443" name="Shape 443"/>
          <p:cNvCxnSpPr/>
          <p:nvPr/>
        </p:nvCxnSpPr>
        <p:spPr>
          <a:xfrm>
            <a:off x="6172200" y="1447800"/>
            <a:ext cx="2057400" cy="457200"/>
          </a:xfrm>
          <a:prstGeom prst="straightConnector1">
            <a:avLst/>
          </a:prstGeom>
          <a:noFill/>
          <a:ln cap="flat" cmpd="sng" w="9525">
            <a:solidFill>
              <a:schemeClr val="lt2"/>
            </a:solidFill>
            <a:prstDash val="solid"/>
            <a:round/>
            <a:headEnd len="med" w="med" type="none"/>
            <a:tailEnd len="med" w="med" type="none"/>
          </a:ln>
        </p:spPr>
      </p:cxnSp>
      <p:cxnSp>
        <p:nvCxnSpPr>
          <p:cNvPr id="444" name="Shape 444"/>
          <p:cNvCxnSpPr/>
          <p:nvPr/>
        </p:nvCxnSpPr>
        <p:spPr>
          <a:xfrm flipH="1" rot="10800000">
            <a:off x="6172200" y="914400"/>
            <a:ext cx="2057400" cy="533400"/>
          </a:xfrm>
          <a:prstGeom prst="straightConnector1">
            <a:avLst/>
          </a:prstGeom>
          <a:noFill/>
          <a:ln cap="flat" cmpd="sng" w="9525">
            <a:solidFill>
              <a:schemeClr val="lt2"/>
            </a:solidFill>
            <a:prstDash val="solid"/>
            <a:round/>
            <a:headEnd len="med" w="med" type="none"/>
            <a:tailEnd len="med" w="med" type="none"/>
          </a:ln>
        </p:spPr>
      </p:cxnSp>
      <p:cxnSp>
        <p:nvCxnSpPr>
          <p:cNvPr id="445" name="Shape 445"/>
          <p:cNvCxnSpPr/>
          <p:nvPr/>
        </p:nvCxnSpPr>
        <p:spPr>
          <a:xfrm flipH="1" rot="10800000">
            <a:off x="6096000" y="914400"/>
            <a:ext cx="2115000" cy="1219200"/>
          </a:xfrm>
          <a:prstGeom prst="straightConnector1">
            <a:avLst/>
          </a:prstGeom>
          <a:noFill/>
          <a:ln cap="flat" cmpd="sng" w="9525">
            <a:solidFill>
              <a:schemeClr val="lt2"/>
            </a:solidFill>
            <a:prstDash val="solid"/>
            <a:round/>
            <a:headEnd len="med" w="med" type="none"/>
            <a:tailEnd len="med" w="med" type="none"/>
          </a:ln>
        </p:spPr>
      </p:cxnSp>
      <p:cxnSp>
        <p:nvCxnSpPr>
          <p:cNvPr id="446" name="Shape 446"/>
          <p:cNvCxnSpPr/>
          <p:nvPr/>
        </p:nvCxnSpPr>
        <p:spPr>
          <a:xfrm flipH="1" rot="10800000">
            <a:off x="6134400" y="914400"/>
            <a:ext cx="2095200" cy="2743200"/>
          </a:xfrm>
          <a:prstGeom prst="straightConnector1">
            <a:avLst/>
          </a:prstGeom>
          <a:noFill/>
          <a:ln cap="flat" cmpd="sng" w="9525">
            <a:solidFill>
              <a:schemeClr val="lt2"/>
            </a:solidFill>
            <a:prstDash val="solid"/>
            <a:round/>
            <a:headEnd len="med" w="med" type="none"/>
            <a:tailEnd len="med" w="med" type="none"/>
          </a:ln>
        </p:spPr>
      </p:cxnSp>
      <p:cxnSp>
        <p:nvCxnSpPr>
          <p:cNvPr id="447" name="Shape 447"/>
          <p:cNvCxnSpPr/>
          <p:nvPr/>
        </p:nvCxnSpPr>
        <p:spPr>
          <a:xfrm>
            <a:off x="6172200" y="1447800"/>
            <a:ext cx="2133600" cy="0"/>
          </a:xfrm>
          <a:prstGeom prst="straightConnector1">
            <a:avLst/>
          </a:prstGeom>
          <a:noFill/>
          <a:ln cap="flat" cmpd="sng" w="38100">
            <a:solidFill>
              <a:schemeClr val="lt2"/>
            </a:solidFill>
            <a:prstDash val="solid"/>
            <a:round/>
            <a:headEnd len="med" w="med" type="none"/>
            <a:tailEnd len="med" w="med" type="none"/>
          </a:ln>
        </p:spPr>
      </p:cxnSp>
      <p:cxnSp>
        <p:nvCxnSpPr>
          <p:cNvPr id="448" name="Shape 448"/>
          <p:cNvCxnSpPr/>
          <p:nvPr/>
        </p:nvCxnSpPr>
        <p:spPr>
          <a:xfrm flipH="1" rot="10800000">
            <a:off x="6096000" y="1905000"/>
            <a:ext cx="2133600" cy="914400"/>
          </a:xfrm>
          <a:prstGeom prst="straightConnector1">
            <a:avLst/>
          </a:prstGeom>
          <a:noFill/>
          <a:ln cap="flat" cmpd="sng" w="9525">
            <a:solidFill>
              <a:schemeClr val="lt2"/>
            </a:solidFill>
            <a:prstDash val="solid"/>
            <a:round/>
            <a:headEnd len="med" w="med" type="none"/>
            <a:tailEnd len="med" w="med" type="none"/>
          </a:ln>
        </p:spPr>
      </p:cxnSp>
      <p:cxnSp>
        <p:nvCxnSpPr>
          <p:cNvPr id="449" name="Shape 449"/>
          <p:cNvCxnSpPr/>
          <p:nvPr/>
        </p:nvCxnSpPr>
        <p:spPr>
          <a:xfrm flipH="1" rot="10800000">
            <a:off x="6126000" y="1905000"/>
            <a:ext cx="2103600" cy="1765800"/>
          </a:xfrm>
          <a:prstGeom prst="straightConnector1">
            <a:avLst/>
          </a:prstGeom>
          <a:noFill/>
          <a:ln cap="flat" cmpd="sng" w="9525">
            <a:solidFill>
              <a:schemeClr val="lt2"/>
            </a:solidFill>
            <a:prstDash val="solid"/>
            <a:round/>
            <a:headEnd len="med" w="med" type="none"/>
            <a:tailEnd len="med" w="med" type="none"/>
          </a:ln>
        </p:spPr>
      </p:cxnSp>
      <p:cxnSp>
        <p:nvCxnSpPr>
          <p:cNvPr id="450" name="Shape 450"/>
          <p:cNvCxnSpPr/>
          <p:nvPr/>
        </p:nvCxnSpPr>
        <p:spPr>
          <a:xfrm flipH="1" rot="10800000">
            <a:off x="6096000" y="2819400"/>
            <a:ext cx="2209800" cy="8400"/>
          </a:xfrm>
          <a:prstGeom prst="straightConnector1">
            <a:avLst/>
          </a:prstGeom>
          <a:noFill/>
          <a:ln cap="flat" cmpd="sng" w="9525">
            <a:solidFill>
              <a:schemeClr val="lt2"/>
            </a:solidFill>
            <a:prstDash val="solid"/>
            <a:round/>
            <a:headEnd len="med" w="med" type="none"/>
            <a:tailEnd len="med" w="med" type="none"/>
          </a:ln>
        </p:spPr>
      </p:cxnSp>
      <p:cxnSp>
        <p:nvCxnSpPr>
          <p:cNvPr id="451" name="Shape 451"/>
          <p:cNvCxnSpPr/>
          <p:nvPr/>
        </p:nvCxnSpPr>
        <p:spPr>
          <a:xfrm>
            <a:off x="6096000" y="2819400"/>
            <a:ext cx="2209800" cy="838200"/>
          </a:xfrm>
          <a:prstGeom prst="straightConnector1">
            <a:avLst/>
          </a:prstGeom>
          <a:noFill/>
          <a:ln cap="flat" cmpd="sng" w="9525">
            <a:solidFill>
              <a:schemeClr val="lt2"/>
            </a:solidFill>
            <a:prstDash val="solid"/>
            <a:round/>
            <a:headEnd len="med" w="med" type="none"/>
            <a:tailEnd len="med" w="med" type="none"/>
          </a:ln>
        </p:spPr>
      </p:cxnSp>
      <p:cxnSp>
        <p:nvCxnSpPr>
          <p:cNvPr id="452" name="Shape 452"/>
          <p:cNvCxnSpPr/>
          <p:nvPr/>
        </p:nvCxnSpPr>
        <p:spPr>
          <a:xfrm>
            <a:off x="6075000" y="2819400"/>
            <a:ext cx="2154600" cy="1524000"/>
          </a:xfrm>
          <a:prstGeom prst="straightConnector1">
            <a:avLst/>
          </a:prstGeom>
          <a:noFill/>
          <a:ln cap="flat" cmpd="sng" w="9525">
            <a:solidFill>
              <a:schemeClr val="lt2"/>
            </a:solidFill>
            <a:prstDash val="solid"/>
            <a:round/>
            <a:headEnd len="med" w="med" type="none"/>
            <a:tailEnd len="med" w="med" type="none"/>
          </a:ln>
        </p:spPr>
      </p:cxnSp>
      <p:cxnSp>
        <p:nvCxnSpPr>
          <p:cNvPr id="453" name="Shape 453"/>
          <p:cNvCxnSpPr/>
          <p:nvPr/>
        </p:nvCxnSpPr>
        <p:spPr>
          <a:xfrm flipH="1" rot="10800000">
            <a:off x="6126000" y="3657600"/>
            <a:ext cx="2179800" cy="8400"/>
          </a:xfrm>
          <a:prstGeom prst="straightConnector1">
            <a:avLst/>
          </a:prstGeom>
          <a:noFill/>
          <a:ln cap="flat" cmpd="sng" w="9525">
            <a:solidFill>
              <a:schemeClr val="lt2"/>
            </a:solidFill>
            <a:prstDash val="solid"/>
            <a:round/>
            <a:headEnd len="med" w="med" type="none"/>
            <a:tailEnd len="med" w="med" type="none"/>
          </a:ln>
        </p:spPr>
      </p:cxnSp>
      <p:cxnSp>
        <p:nvCxnSpPr>
          <p:cNvPr id="454" name="Shape 454"/>
          <p:cNvCxnSpPr/>
          <p:nvPr/>
        </p:nvCxnSpPr>
        <p:spPr>
          <a:xfrm>
            <a:off x="6172200" y="3657600"/>
            <a:ext cx="2057400" cy="685800"/>
          </a:xfrm>
          <a:prstGeom prst="straightConnector1">
            <a:avLst/>
          </a:prstGeom>
          <a:noFill/>
          <a:ln cap="flat" cmpd="sng" w="9525">
            <a:solidFill>
              <a:schemeClr val="lt2"/>
            </a:solidFill>
            <a:prstDash val="solid"/>
            <a:round/>
            <a:headEnd len="med" w="med" type="none"/>
            <a:tailEnd len="med" w="med" type="none"/>
          </a:ln>
        </p:spPr>
      </p:cxnSp>
      <p:cxnSp>
        <p:nvCxnSpPr>
          <p:cNvPr id="455" name="Shape 455"/>
          <p:cNvCxnSpPr/>
          <p:nvPr/>
        </p:nvCxnSpPr>
        <p:spPr>
          <a:xfrm>
            <a:off x="6172200" y="4343400"/>
            <a:ext cx="2057400" cy="0"/>
          </a:xfrm>
          <a:prstGeom prst="straightConnector1">
            <a:avLst/>
          </a:prstGeom>
          <a:noFill/>
          <a:ln cap="flat" cmpd="sng" w="9525">
            <a:solidFill>
              <a:schemeClr val="lt2"/>
            </a:solidFill>
            <a:prstDash val="solid"/>
            <a:round/>
            <a:headEnd len="med" w="med" type="none"/>
            <a:tailEnd len="med" w="med" type="none"/>
          </a:ln>
        </p:spPr>
      </p:cxnSp>
      <p:cxnSp>
        <p:nvCxnSpPr>
          <p:cNvPr id="456" name="Shape 456"/>
          <p:cNvCxnSpPr/>
          <p:nvPr/>
        </p:nvCxnSpPr>
        <p:spPr>
          <a:xfrm>
            <a:off x="6096000" y="2133600"/>
            <a:ext cx="2209800" cy="685800"/>
          </a:xfrm>
          <a:prstGeom prst="straightConnector1">
            <a:avLst/>
          </a:prstGeom>
          <a:noFill/>
          <a:ln cap="flat" cmpd="sng" w="9525">
            <a:solidFill>
              <a:schemeClr val="lt2"/>
            </a:solidFill>
            <a:prstDash val="solid"/>
            <a:round/>
            <a:headEnd len="med" w="med" type="none"/>
            <a:tailEnd len="med" w="med" type="none"/>
          </a:ln>
        </p:spPr>
      </p:cxnSp>
      <p:cxnSp>
        <p:nvCxnSpPr>
          <p:cNvPr id="457" name="Shape 457"/>
          <p:cNvCxnSpPr/>
          <p:nvPr/>
        </p:nvCxnSpPr>
        <p:spPr>
          <a:xfrm flipH="1" rot="10800000">
            <a:off x="6150600" y="2819400"/>
            <a:ext cx="2155200" cy="838200"/>
          </a:xfrm>
          <a:prstGeom prst="straightConnector1">
            <a:avLst/>
          </a:prstGeom>
          <a:noFill/>
          <a:ln cap="flat" cmpd="sng" w="9525">
            <a:solidFill>
              <a:schemeClr val="lt2"/>
            </a:solidFill>
            <a:prstDash val="solid"/>
            <a:round/>
            <a:headEnd len="med" w="med" type="none"/>
            <a:tailEnd len="med" w="med" type="none"/>
          </a:ln>
        </p:spPr>
      </p:cxnSp>
      <p:cxnSp>
        <p:nvCxnSpPr>
          <p:cNvPr id="458" name="Shape 458"/>
          <p:cNvCxnSpPr/>
          <p:nvPr/>
        </p:nvCxnSpPr>
        <p:spPr>
          <a:xfrm flipH="1" rot="10800000">
            <a:off x="6172200" y="3657600"/>
            <a:ext cx="2133600" cy="685800"/>
          </a:xfrm>
          <a:prstGeom prst="straightConnector1">
            <a:avLst/>
          </a:prstGeom>
          <a:noFill/>
          <a:ln cap="flat" cmpd="sng" w="9525">
            <a:solidFill>
              <a:schemeClr val="lt2"/>
            </a:solidFill>
            <a:prstDash val="solid"/>
            <a:round/>
            <a:headEnd len="med" w="med" type="none"/>
            <a:tailEnd len="med" w="med" type="none"/>
          </a:ln>
        </p:spPr>
      </p:cxnSp>
      <p:sp>
        <p:nvSpPr>
          <p:cNvPr id="459" name="Shape 459"/>
          <p:cNvSpPr txBox="1"/>
          <p:nvPr/>
        </p:nvSpPr>
        <p:spPr>
          <a:xfrm>
            <a:off x="311700" y="1152475"/>
            <a:ext cx="4083900" cy="3416400"/>
          </a:xfrm>
          <a:prstGeom prst="rect">
            <a:avLst/>
          </a:prstGeom>
          <a:noFill/>
          <a:ln>
            <a:noFill/>
          </a:ln>
        </p:spPr>
        <p:txBody>
          <a:bodyPr anchorCtr="0" anchor="t" bIns="91425" lIns="91425" spcFirstLastPara="1" rIns="91425" wrap="square" tIns="91425">
            <a:noAutofit/>
          </a:bodyPr>
          <a:lstStyle/>
          <a:p>
            <a:pPr indent="-342900" lvl="0" marL="457200" rtl="0">
              <a:lnSpc>
                <a:spcPct val="115000"/>
              </a:lnSpc>
              <a:spcBef>
                <a:spcPts val="0"/>
              </a:spcBef>
              <a:spcAft>
                <a:spcPts val="0"/>
              </a:spcAft>
              <a:buClr>
                <a:srgbClr val="595959"/>
              </a:buClr>
              <a:buSzPts val="1800"/>
              <a:buChar char="●"/>
            </a:pPr>
            <a:r>
              <a:rPr lang="en" sz="1800">
                <a:solidFill>
                  <a:srgbClr val="595959"/>
                </a:solidFill>
              </a:rPr>
              <a:t>Huge number of consistent cuts</a:t>
            </a:r>
            <a:endParaRPr sz="1800">
              <a:solidFill>
                <a:srgbClr val="595959"/>
              </a:solidFill>
            </a:endParaRPr>
          </a:p>
          <a:p>
            <a:pPr indent="-342900" lvl="0" marL="457200" rtl="0">
              <a:lnSpc>
                <a:spcPct val="115000"/>
              </a:lnSpc>
              <a:spcBef>
                <a:spcPts val="0"/>
              </a:spcBef>
              <a:spcAft>
                <a:spcPts val="0"/>
              </a:spcAft>
              <a:buClr>
                <a:srgbClr val="595959"/>
              </a:buClr>
              <a:buSzPts val="1800"/>
              <a:buChar char="●"/>
            </a:pPr>
            <a:r>
              <a:rPr lang="en" sz="1800">
                <a:solidFill>
                  <a:srgbClr val="595959"/>
                </a:solidFill>
              </a:rPr>
              <a:t>Require sampling heuristic</a:t>
            </a:r>
            <a:endParaRPr sz="1800">
              <a:solidFill>
                <a:srgbClr val="595959"/>
              </a:solidFill>
            </a:endParaRPr>
          </a:p>
          <a:p>
            <a:pPr indent="0" lvl="0" marL="0" rtl="0">
              <a:lnSpc>
                <a:spcPct val="115000"/>
              </a:lnSpc>
              <a:spcBef>
                <a:spcPts val="1600"/>
              </a:spcBef>
              <a:spcAft>
                <a:spcPts val="0"/>
              </a:spcAft>
              <a:buNone/>
            </a:pPr>
            <a:r>
              <a:t/>
            </a:r>
            <a:endParaRPr sz="1800">
              <a:solidFill>
                <a:srgbClr val="595959"/>
              </a:solidFill>
            </a:endParaRPr>
          </a:p>
          <a:p>
            <a:pPr indent="0" lvl="0" marL="0" rtl="0">
              <a:lnSpc>
                <a:spcPct val="115000"/>
              </a:lnSpc>
              <a:spcBef>
                <a:spcPts val="1600"/>
              </a:spcBef>
              <a:spcAft>
                <a:spcPts val="0"/>
              </a:spcAft>
              <a:buNone/>
            </a:pPr>
            <a:r>
              <a:t/>
            </a:r>
            <a:endParaRPr sz="1800">
              <a:solidFill>
                <a:srgbClr val="595959"/>
              </a:solidFill>
            </a:endParaRPr>
          </a:p>
          <a:p>
            <a:pPr indent="0" lvl="0" marL="0" rtl="0">
              <a:lnSpc>
                <a:spcPct val="115000"/>
              </a:lnSpc>
              <a:spcBef>
                <a:spcPts val="1600"/>
              </a:spcBef>
              <a:spcAft>
                <a:spcPts val="0"/>
              </a:spcAft>
              <a:buNone/>
            </a:pPr>
            <a:r>
              <a:t/>
            </a:r>
            <a:endParaRPr sz="1800">
              <a:solidFill>
                <a:srgbClr val="595959"/>
              </a:solidFill>
            </a:endParaRPr>
          </a:p>
          <a:p>
            <a:pPr indent="0" lvl="0" marL="0" rtl="0">
              <a:lnSpc>
                <a:spcPct val="115000"/>
              </a:lnSpc>
              <a:spcBef>
                <a:spcPts val="1600"/>
              </a:spcBef>
              <a:spcAft>
                <a:spcPts val="0"/>
              </a:spcAft>
              <a:buNone/>
            </a:pPr>
            <a:r>
              <a:t/>
            </a:r>
            <a:endParaRPr sz="1800">
              <a:solidFill>
                <a:srgbClr val="595959"/>
              </a:solidFill>
            </a:endParaRPr>
          </a:p>
          <a:p>
            <a:pPr indent="0" lvl="0" marL="0" rtl="0">
              <a:lnSpc>
                <a:spcPct val="115000"/>
              </a:lnSpc>
              <a:spcBef>
                <a:spcPts val="1600"/>
              </a:spcBef>
              <a:spcAft>
                <a:spcPts val="1600"/>
              </a:spcAft>
              <a:buNone/>
            </a:pPr>
            <a:r>
              <a:t/>
            </a:r>
            <a:endParaRPr sz="1800">
              <a:solidFill>
                <a:srgbClr val="595959"/>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3" name="Shape 463"/>
        <p:cNvGrpSpPr/>
        <p:nvPr/>
      </p:nvGrpSpPr>
      <p:grpSpPr>
        <a:xfrm>
          <a:off x="0" y="0"/>
          <a:ext cx="0" cy="0"/>
          <a:chOff x="0" y="0"/>
          <a:chExt cx="0" cy="0"/>
        </a:xfrm>
      </p:grpSpPr>
      <p:sp>
        <p:nvSpPr>
          <p:cNvPr id="464" name="Shape 464"/>
          <p:cNvSpPr txBox="1"/>
          <p:nvPr>
            <p:ph type="title"/>
          </p:nvPr>
        </p:nvSpPr>
        <p:spPr>
          <a:xfrm>
            <a:off x="311700" y="445025"/>
            <a:ext cx="53271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000000"/>
                </a:solidFill>
              </a:rPr>
              <a:t>Consistent</a:t>
            </a:r>
            <a:r>
              <a:rPr lang="en">
                <a:solidFill>
                  <a:srgbClr val="000000"/>
                </a:solidFill>
              </a:rPr>
              <a:t> Cuts</a:t>
            </a:r>
            <a:r>
              <a:rPr lang="en"/>
              <a:t> / </a:t>
            </a:r>
            <a:r>
              <a:rPr lang="en">
                <a:solidFill>
                  <a:schemeClr val="dk2"/>
                </a:solidFill>
              </a:rPr>
              <a:t>Ground States</a:t>
            </a:r>
            <a:endParaRPr>
              <a:solidFill>
                <a:schemeClr val="dk2"/>
              </a:solidFill>
            </a:endParaRPr>
          </a:p>
          <a:p>
            <a:pPr indent="0" lvl="0" marL="0" rtl="0">
              <a:spcBef>
                <a:spcPts val="0"/>
              </a:spcBef>
              <a:spcAft>
                <a:spcPts val="0"/>
              </a:spcAft>
              <a:buNone/>
            </a:pPr>
            <a:r>
              <a:t/>
            </a:r>
            <a:endParaRPr/>
          </a:p>
        </p:txBody>
      </p:sp>
      <p:sp>
        <p:nvSpPr>
          <p:cNvPr id="465" name="Shape 46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id="466" name="Shape 466"/>
          <p:cNvPicPr preferRelativeResize="0"/>
          <p:nvPr/>
        </p:nvPicPr>
        <p:blipFill>
          <a:blip r:embed="rId3">
            <a:alphaModFix/>
          </a:blip>
          <a:stretch>
            <a:fillRect/>
          </a:stretch>
        </p:blipFill>
        <p:spPr>
          <a:xfrm>
            <a:off x="5791200" y="457200"/>
            <a:ext cx="2752725" cy="4305300"/>
          </a:xfrm>
          <a:prstGeom prst="rect">
            <a:avLst/>
          </a:prstGeom>
          <a:noFill/>
          <a:ln cap="flat" cmpd="sng" w="9525">
            <a:solidFill>
              <a:schemeClr val="lt1"/>
            </a:solidFill>
            <a:prstDash val="solid"/>
            <a:round/>
            <a:headEnd len="sm" w="sm" type="none"/>
            <a:tailEnd len="sm" w="sm" type="none"/>
          </a:ln>
        </p:spPr>
      </p:pic>
      <p:cxnSp>
        <p:nvCxnSpPr>
          <p:cNvPr id="467" name="Shape 467"/>
          <p:cNvCxnSpPr/>
          <p:nvPr/>
        </p:nvCxnSpPr>
        <p:spPr>
          <a:xfrm flipH="1" rot="10800000">
            <a:off x="6096000" y="914400"/>
            <a:ext cx="2133600" cy="19200"/>
          </a:xfrm>
          <a:prstGeom prst="straightConnector1">
            <a:avLst/>
          </a:prstGeom>
          <a:noFill/>
          <a:ln cap="flat" cmpd="sng" w="9525">
            <a:solidFill>
              <a:schemeClr val="lt2"/>
            </a:solidFill>
            <a:prstDash val="solid"/>
            <a:round/>
            <a:headEnd len="med" w="med" type="none"/>
            <a:tailEnd len="med" w="med" type="none"/>
          </a:ln>
        </p:spPr>
      </p:cxnSp>
      <p:cxnSp>
        <p:nvCxnSpPr>
          <p:cNvPr id="468" name="Shape 468"/>
          <p:cNvCxnSpPr/>
          <p:nvPr/>
        </p:nvCxnSpPr>
        <p:spPr>
          <a:xfrm>
            <a:off x="6172200" y="1447800"/>
            <a:ext cx="2057400" cy="457200"/>
          </a:xfrm>
          <a:prstGeom prst="straightConnector1">
            <a:avLst/>
          </a:prstGeom>
          <a:noFill/>
          <a:ln cap="flat" cmpd="sng" w="38100">
            <a:solidFill>
              <a:schemeClr val="lt2"/>
            </a:solidFill>
            <a:prstDash val="solid"/>
            <a:round/>
            <a:headEnd len="med" w="med" type="none"/>
            <a:tailEnd len="med" w="med" type="none"/>
          </a:ln>
        </p:spPr>
      </p:cxnSp>
      <p:cxnSp>
        <p:nvCxnSpPr>
          <p:cNvPr id="469" name="Shape 469"/>
          <p:cNvCxnSpPr/>
          <p:nvPr/>
        </p:nvCxnSpPr>
        <p:spPr>
          <a:xfrm flipH="1" rot="10800000">
            <a:off x="6172200" y="914400"/>
            <a:ext cx="2057400" cy="533400"/>
          </a:xfrm>
          <a:prstGeom prst="straightConnector1">
            <a:avLst/>
          </a:prstGeom>
          <a:noFill/>
          <a:ln cap="flat" cmpd="sng" w="9525">
            <a:solidFill>
              <a:schemeClr val="lt2"/>
            </a:solidFill>
            <a:prstDash val="solid"/>
            <a:round/>
            <a:headEnd len="med" w="med" type="none"/>
            <a:tailEnd len="med" w="med" type="none"/>
          </a:ln>
        </p:spPr>
      </p:cxnSp>
      <p:cxnSp>
        <p:nvCxnSpPr>
          <p:cNvPr id="470" name="Shape 470"/>
          <p:cNvCxnSpPr/>
          <p:nvPr/>
        </p:nvCxnSpPr>
        <p:spPr>
          <a:xfrm flipH="1" rot="10800000">
            <a:off x="6096000" y="914400"/>
            <a:ext cx="2115000" cy="1219200"/>
          </a:xfrm>
          <a:prstGeom prst="straightConnector1">
            <a:avLst/>
          </a:prstGeom>
          <a:noFill/>
          <a:ln cap="flat" cmpd="sng" w="9525">
            <a:solidFill>
              <a:schemeClr val="lt2"/>
            </a:solidFill>
            <a:prstDash val="solid"/>
            <a:round/>
            <a:headEnd len="med" w="med" type="none"/>
            <a:tailEnd len="med" w="med" type="none"/>
          </a:ln>
        </p:spPr>
      </p:cxnSp>
      <p:cxnSp>
        <p:nvCxnSpPr>
          <p:cNvPr id="471" name="Shape 471"/>
          <p:cNvCxnSpPr/>
          <p:nvPr/>
        </p:nvCxnSpPr>
        <p:spPr>
          <a:xfrm flipH="1" rot="10800000">
            <a:off x="6134400" y="914400"/>
            <a:ext cx="2095200" cy="2743200"/>
          </a:xfrm>
          <a:prstGeom prst="straightConnector1">
            <a:avLst/>
          </a:prstGeom>
          <a:noFill/>
          <a:ln cap="flat" cmpd="sng" w="9525">
            <a:solidFill>
              <a:schemeClr val="lt2"/>
            </a:solidFill>
            <a:prstDash val="solid"/>
            <a:round/>
            <a:headEnd len="med" w="med" type="none"/>
            <a:tailEnd len="med" w="med" type="none"/>
          </a:ln>
        </p:spPr>
      </p:cxnSp>
      <p:cxnSp>
        <p:nvCxnSpPr>
          <p:cNvPr id="472" name="Shape 472"/>
          <p:cNvCxnSpPr/>
          <p:nvPr/>
        </p:nvCxnSpPr>
        <p:spPr>
          <a:xfrm>
            <a:off x="6172200" y="1447800"/>
            <a:ext cx="2133600" cy="0"/>
          </a:xfrm>
          <a:prstGeom prst="straightConnector1">
            <a:avLst/>
          </a:prstGeom>
          <a:noFill/>
          <a:ln cap="flat" cmpd="sng" w="38100">
            <a:solidFill>
              <a:schemeClr val="lt2"/>
            </a:solidFill>
            <a:prstDash val="solid"/>
            <a:round/>
            <a:headEnd len="med" w="med" type="none"/>
            <a:tailEnd len="med" w="med" type="none"/>
          </a:ln>
        </p:spPr>
      </p:cxnSp>
      <p:cxnSp>
        <p:nvCxnSpPr>
          <p:cNvPr id="473" name="Shape 473"/>
          <p:cNvCxnSpPr/>
          <p:nvPr/>
        </p:nvCxnSpPr>
        <p:spPr>
          <a:xfrm flipH="1" rot="10800000">
            <a:off x="6096000" y="1905000"/>
            <a:ext cx="2133600" cy="914400"/>
          </a:xfrm>
          <a:prstGeom prst="straightConnector1">
            <a:avLst/>
          </a:prstGeom>
          <a:noFill/>
          <a:ln cap="flat" cmpd="sng" w="9525">
            <a:solidFill>
              <a:schemeClr val="lt2"/>
            </a:solidFill>
            <a:prstDash val="solid"/>
            <a:round/>
            <a:headEnd len="med" w="med" type="none"/>
            <a:tailEnd len="med" w="med" type="none"/>
          </a:ln>
        </p:spPr>
      </p:cxnSp>
      <p:cxnSp>
        <p:nvCxnSpPr>
          <p:cNvPr id="474" name="Shape 474"/>
          <p:cNvCxnSpPr/>
          <p:nvPr/>
        </p:nvCxnSpPr>
        <p:spPr>
          <a:xfrm flipH="1" rot="10800000">
            <a:off x="6126000" y="1905000"/>
            <a:ext cx="2103600" cy="1765800"/>
          </a:xfrm>
          <a:prstGeom prst="straightConnector1">
            <a:avLst/>
          </a:prstGeom>
          <a:noFill/>
          <a:ln cap="flat" cmpd="sng" w="9525">
            <a:solidFill>
              <a:schemeClr val="lt2"/>
            </a:solidFill>
            <a:prstDash val="solid"/>
            <a:round/>
            <a:headEnd len="med" w="med" type="none"/>
            <a:tailEnd len="med" w="med" type="none"/>
          </a:ln>
        </p:spPr>
      </p:cxnSp>
      <p:cxnSp>
        <p:nvCxnSpPr>
          <p:cNvPr id="475" name="Shape 475"/>
          <p:cNvCxnSpPr/>
          <p:nvPr/>
        </p:nvCxnSpPr>
        <p:spPr>
          <a:xfrm flipH="1" rot="10800000">
            <a:off x="6096000" y="2819400"/>
            <a:ext cx="2209800" cy="8400"/>
          </a:xfrm>
          <a:prstGeom prst="straightConnector1">
            <a:avLst/>
          </a:prstGeom>
          <a:noFill/>
          <a:ln cap="flat" cmpd="sng" w="9525">
            <a:solidFill>
              <a:schemeClr val="lt2"/>
            </a:solidFill>
            <a:prstDash val="solid"/>
            <a:round/>
            <a:headEnd len="med" w="med" type="none"/>
            <a:tailEnd len="med" w="med" type="none"/>
          </a:ln>
        </p:spPr>
      </p:cxnSp>
      <p:cxnSp>
        <p:nvCxnSpPr>
          <p:cNvPr id="476" name="Shape 476"/>
          <p:cNvCxnSpPr/>
          <p:nvPr/>
        </p:nvCxnSpPr>
        <p:spPr>
          <a:xfrm>
            <a:off x="6096000" y="2819400"/>
            <a:ext cx="2209800" cy="838200"/>
          </a:xfrm>
          <a:prstGeom prst="straightConnector1">
            <a:avLst/>
          </a:prstGeom>
          <a:noFill/>
          <a:ln cap="flat" cmpd="sng" w="9525">
            <a:solidFill>
              <a:schemeClr val="lt2"/>
            </a:solidFill>
            <a:prstDash val="solid"/>
            <a:round/>
            <a:headEnd len="med" w="med" type="none"/>
            <a:tailEnd len="med" w="med" type="none"/>
          </a:ln>
        </p:spPr>
      </p:cxnSp>
      <p:cxnSp>
        <p:nvCxnSpPr>
          <p:cNvPr id="477" name="Shape 477"/>
          <p:cNvCxnSpPr/>
          <p:nvPr/>
        </p:nvCxnSpPr>
        <p:spPr>
          <a:xfrm>
            <a:off x="6075000" y="2819400"/>
            <a:ext cx="2154600" cy="1524000"/>
          </a:xfrm>
          <a:prstGeom prst="straightConnector1">
            <a:avLst/>
          </a:prstGeom>
          <a:noFill/>
          <a:ln cap="flat" cmpd="sng" w="9525">
            <a:solidFill>
              <a:schemeClr val="lt2"/>
            </a:solidFill>
            <a:prstDash val="solid"/>
            <a:round/>
            <a:headEnd len="med" w="med" type="none"/>
            <a:tailEnd len="med" w="med" type="none"/>
          </a:ln>
        </p:spPr>
      </p:cxnSp>
      <p:cxnSp>
        <p:nvCxnSpPr>
          <p:cNvPr id="478" name="Shape 478"/>
          <p:cNvCxnSpPr/>
          <p:nvPr/>
        </p:nvCxnSpPr>
        <p:spPr>
          <a:xfrm flipH="1" rot="10800000">
            <a:off x="6126000" y="3657600"/>
            <a:ext cx="2179800" cy="8400"/>
          </a:xfrm>
          <a:prstGeom prst="straightConnector1">
            <a:avLst/>
          </a:prstGeom>
          <a:noFill/>
          <a:ln cap="flat" cmpd="sng" w="9525">
            <a:solidFill>
              <a:schemeClr val="lt2"/>
            </a:solidFill>
            <a:prstDash val="solid"/>
            <a:round/>
            <a:headEnd len="med" w="med" type="none"/>
            <a:tailEnd len="med" w="med" type="none"/>
          </a:ln>
        </p:spPr>
      </p:cxnSp>
      <p:cxnSp>
        <p:nvCxnSpPr>
          <p:cNvPr id="479" name="Shape 479"/>
          <p:cNvCxnSpPr/>
          <p:nvPr/>
        </p:nvCxnSpPr>
        <p:spPr>
          <a:xfrm>
            <a:off x="6172200" y="3657600"/>
            <a:ext cx="2057400" cy="685800"/>
          </a:xfrm>
          <a:prstGeom prst="straightConnector1">
            <a:avLst/>
          </a:prstGeom>
          <a:noFill/>
          <a:ln cap="flat" cmpd="sng" w="9525">
            <a:solidFill>
              <a:schemeClr val="lt2"/>
            </a:solidFill>
            <a:prstDash val="solid"/>
            <a:round/>
            <a:headEnd len="med" w="med" type="none"/>
            <a:tailEnd len="med" w="med" type="none"/>
          </a:ln>
        </p:spPr>
      </p:cxnSp>
      <p:cxnSp>
        <p:nvCxnSpPr>
          <p:cNvPr id="480" name="Shape 480"/>
          <p:cNvCxnSpPr/>
          <p:nvPr/>
        </p:nvCxnSpPr>
        <p:spPr>
          <a:xfrm>
            <a:off x="6172200" y="4343400"/>
            <a:ext cx="2057400" cy="0"/>
          </a:xfrm>
          <a:prstGeom prst="straightConnector1">
            <a:avLst/>
          </a:prstGeom>
          <a:noFill/>
          <a:ln cap="flat" cmpd="sng" w="9525">
            <a:solidFill>
              <a:schemeClr val="lt2"/>
            </a:solidFill>
            <a:prstDash val="solid"/>
            <a:round/>
            <a:headEnd len="med" w="med" type="none"/>
            <a:tailEnd len="med" w="med" type="none"/>
          </a:ln>
        </p:spPr>
      </p:cxnSp>
      <p:cxnSp>
        <p:nvCxnSpPr>
          <p:cNvPr id="481" name="Shape 481"/>
          <p:cNvCxnSpPr/>
          <p:nvPr/>
        </p:nvCxnSpPr>
        <p:spPr>
          <a:xfrm>
            <a:off x="6096000" y="2133600"/>
            <a:ext cx="2209800" cy="685800"/>
          </a:xfrm>
          <a:prstGeom prst="straightConnector1">
            <a:avLst/>
          </a:prstGeom>
          <a:noFill/>
          <a:ln cap="flat" cmpd="sng" w="9525">
            <a:solidFill>
              <a:schemeClr val="lt2"/>
            </a:solidFill>
            <a:prstDash val="solid"/>
            <a:round/>
            <a:headEnd len="med" w="med" type="none"/>
            <a:tailEnd len="med" w="med" type="none"/>
          </a:ln>
        </p:spPr>
      </p:cxnSp>
      <p:cxnSp>
        <p:nvCxnSpPr>
          <p:cNvPr id="482" name="Shape 482"/>
          <p:cNvCxnSpPr/>
          <p:nvPr/>
        </p:nvCxnSpPr>
        <p:spPr>
          <a:xfrm flipH="1" rot="10800000">
            <a:off x="6150600" y="2819400"/>
            <a:ext cx="2155200" cy="838200"/>
          </a:xfrm>
          <a:prstGeom prst="straightConnector1">
            <a:avLst/>
          </a:prstGeom>
          <a:noFill/>
          <a:ln cap="flat" cmpd="sng" w="9525">
            <a:solidFill>
              <a:schemeClr val="lt2"/>
            </a:solidFill>
            <a:prstDash val="solid"/>
            <a:round/>
            <a:headEnd len="med" w="med" type="none"/>
            <a:tailEnd len="med" w="med" type="none"/>
          </a:ln>
        </p:spPr>
      </p:cxnSp>
      <p:cxnSp>
        <p:nvCxnSpPr>
          <p:cNvPr id="483" name="Shape 483"/>
          <p:cNvCxnSpPr/>
          <p:nvPr/>
        </p:nvCxnSpPr>
        <p:spPr>
          <a:xfrm flipH="1" rot="10800000">
            <a:off x="6172200" y="3657600"/>
            <a:ext cx="2133600" cy="685800"/>
          </a:xfrm>
          <a:prstGeom prst="straightConnector1">
            <a:avLst/>
          </a:prstGeom>
          <a:noFill/>
          <a:ln cap="flat" cmpd="sng" w="9525">
            <a:solidFill>
              <a:schemeClr val="lt2"/>
            </a:solidFill>
            <a:prstDash val="solid"/>
            <a:round/>
            <a:headEnd len="med" w="med" type="none"/>
            <a:tailEnd len="med" w="med" type="none"/>
          </a:ln>
        </p:spPr>
      </p:cxnSp>
      <p:sp>
        <p:nvSpPr>
          <p:cNvPr id="484" name="Shape 484"/>
          <p:cNvSpPr txBox="1"/>
          <p:nvPr/>
        </p:nvSpPr>
        <p:spPr>
          <a:xfrm>
            <a:off x="311700" y="1152475"/>
            <a:ext cx="4151100" cy="3416400"/>
          </a:xfrm>
          <a:prstGeom prst="rect">
            <a:avLst/>
          </a:prstGeom>
          <a:noFill/>
          <a:ln>
            <a:noFill/>
          </a:ln>
        </p:spPr>
        <p:txBody>
          <a:bodyPr anchorCtr="0" anchor="t" bIns="91425" lIns="91425" spcFirstLastPara="1" rIns="91425" wrap="square" tIns="91425">
            <a:noAutofit/>
          </a:bodyPr>
          <a:lstStyle/>
          <a:p>
            <a:pPr indent="-342900" lvl="0" marL="457200" rtl="0">
              <a:lnSpc>
                <a:spcPct val="115000"/>
              </a:lnSpc>
              <a:spcBef>
                <a:spcPts val="0"/>
              </a:spcBef>
              <a:spcAft>
                <a:spcPts val="0"/>
              </a:spcAft>
              <a:buClr>
                <a:srgbClr val="595959"/>
              </a:buClr>
              <a:buSzPts val="1800"/>
              <a:buChar char="●"/>
            </a:pPr>
            <a:r>
              <a:rPr lang="en" sz="1800">
                <a:solidFill>
                  <a:srgbClr val="595959"/>
                </a:solidFill>
              </a:rPr>
              <a:t>Huge number of consistent cuts</a:t>
            </a:r>
            <a:endParaRPr sz="1800">
              <a:solidFill>
                <a:srgbClr val="595959"/>
              </a:solidFill>
            </a:endParaRPr>
          </a:p>
          <a:p>
            <a:pPr indent="-342900" lvl="0" marL="457200" rtl="0">
              <a:lnSpc>
                <a:spcPct val="115000"/>
              </a:lnSpc>
              <a:spcBef>
                <a:spcPts val="0"/>
              </a:spcBef>
              <a:spcAft>
                <a:spcPts val="0"/>
              </a:spcAft>
              <a:buClr>
                <a:srgbClr val="595959"/>
              </a:buClr>
              <a:buSzPts val="1800"/>
              <a:buChar char="●"/>
            </a:pPr>
            <a:r>
              <a:rPr lang="en" sz="1800">
                <a:solidFill>
                  <a:srgbClr val="595959"/>
                </a:solidFill>
              </a:rPr>
              <a:t>Require sampling heuristic</a:t>
            </a:r>
            <a:endParaRPr sz="1800">
              <a:solidFill>
                <a:srgbClr val="595959"/>
              </a:solidFill>
            </a:endParaRPr>
          </a:p>
          <a:p>
            <a:pPr indent="-342900" lvl="0" marL="457200" rtl="0">
              <a:lnSpc>
                <a:spcPct val="115000"/>
              </a:lnSpc>
              <a:spcBef>
                <a:spcPts val="0"/>
              </a:spcBef>
              <a:spcAft>
                <a:spcPts val="0"/>
              </a:spcAft>
              <a:buClr>
                <a:srgbClr val="595959"/>
              </a:buClr>
              <a:buSzPts val="1800"/>
              <a:buChar char="●"/>
            </a:pPr>
            <a:r>
              <a:rPr lang="en" sz="1800">
                <a:solidFill>
                  <a:srgbClr val="595959"/>
                </a:solidFill>
              </a:rPr>
              <a:t>Ground States: A consistent cut with no in flight messages</a:t>
            </a:r>
            <a:endParaRPr sz="1800">
              <a:solidFill>
                <a:srgbClr val="595959"/>
              </a:solidFill>
            </a:endParaRPr>
          </a:p>
          <a:p>
            <a:pPr indent="0" lvl="0" marL="0" rtl="0">
              <a:lnSpc>
                <a:spcPct val="115000"/>
              </a:lnSpc>
              <a:spcBef>
                <a:spcPts val="1600"/>
              </a:spcBef>
              <a:spcAft>
                <a:spcPts val="0"/>
              </a:spcAft>
              <a:buNone/>
            </a:pPr>
            <a:r>
              <a:t/>
            </a:r>
            <a:endParaRPr sz="1800">
              <a:solidFill>
                <a:srgbClr val="595959"/>
              </a:solidFill>
            </a:endParaRPr>
          </a:p>
          <a:p>
            <a:pPr indent="0" lvl="0" marL="0" rtl="0">
              <a:lnSpc>
                <a:spcPct val="115000"/>
              </a:lnSpc>
              <a:spcBef>
                <a:spcPts val="1600"/>
              </a:spcBef>
              <a:spcAft>
                <a:spcPts val="0"/>
              </a:spcAft>
              <a:buNone/>
            </a:pPr>
            <a:r>
              <a:t/>
            </a:r>
            <a:endParaRPr sz="1800">
              <a:solidFill>
                <a:srgbClr val="595959"/>
              </a:solidFill>
            </a:endParaRPr>
          </a:p>
          <a:p>
            <a:pPr indent="0" lvl="0" marL="0" rtl="0">
              <a:lnSpc>
                <a:spcPct val="115000"/>
              </a:lnSpc>
              <a:spcBef>
                <a:spcPts val="1600"/>
              </a:spcBef>
              <a:spcAft>
                <a:spcPts val="0"/>
              </a:spcAft>
              <a:buNone/>
            </a:pPr>
            <a:r>
              <a:t/>
            </a:r>
            <a:endParaRPr sz="1800">
              <a:solidFill>
                <a:srgbClr val="595959"/>
              </a:solidFill>
            </a:endParaRPr>
          </a:p>
          <a:p>
            <a:pPr indent="0" lvl="0" marL="0" rtl="0">
              <a:lnSpc>
                <a:spcPct val="115000"/>
              </a:lnSpc>
              <a:spcBef>
                <a:spcPts val="1600"/>
              </a:spcBef>
              <a:spcAft>
                <a:spcPts val="0"/>
              </a:spcAft>
              <a:buNone/>
            </a:pPr>
            <a:r>
              <a:t/>
            </a:r>
            <a:endParaRPr sz="1800">
              <a:solidFill>
                <a:srgbClr val="595959"/>
              </a:solidFill>
            </a:endParaRPr>
          </a:p>
          <a:p>
            <a:pPr indent="0" lvl="0" marL="0" rtl="0">
              <a:lnSpc>
                <a:spcPct val="115000"/>
              </a:lnSpc>
              <a:spcBef>
                <a:spcPts val="1600"/>
              </a:spcBef>
              <a:spcAft>
                <a:spcPts val="1600"/>
              </a:spcAft>
              <a:buNone/>
            </a:pPr>
            <a:r>
              <a:t/>
            </a:r>
            <a:endParaRPr sz="1800">
              <a:solidFill>
                <a:srgbClr val="595959"/>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8" name="Shape 488"/>
        <p:cNvGrpSpPr/>
        <p:nvPr/>
      </p:nvGrpSpPr>
      <p:grpSpPr>
        <a:xfrm>
          <a:off x="0" y="0"/>
          <a:ext cx="0" cy="0"/>
          <a:chOff x="0" y="0"/>
          <a:chExt cx="0" cy="0"/>
        </a:xfrm>
      </p:grpSpPr>
      <p:sp>
        <p:nvSpPr>
          <p:cNvPr id="489" name="Shape 489"/>
          <p:cNvSpPr txBox="1"/>
          <p:nvPr>
            <p:ph type="title"/>
          </p:nvPr>
        </p:nvSpPr>
        <p:spPr>
          <a:xfrm>
            <a:off x="311700" y="445025"/>
            <a:ext cx="53271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000000"/>
                </a:solidFill>
              </a:rPr>
              <a:t>Consistent</a:t>
            </a:r>
            <a:r>
              <a:rPr lang="en">
                <a:solidFill>
                  <a:srgbClr val="000000"/>
                </a:solidFill>
              </a:rPr>
              <a:t> Cuts</a:t>
            </a:r>
            <a:r>
              <a:rPr lang="en"/>
              <a:t> / </a:t>
            </a:r>
            <a:r>
              <a:rPr lang="en">
                <a:solidFill>
                  <a:schemeClr val="dk2"/>
                </a:solidFill>
              </a:rPr>
              <a:t>Ground States</a:t>
            </a:r>
            <a:endParaRPr>
              <a:solidFill>
                <a:schemeClr val="dk2"/>
              </a:solidFill>
            </a:endParaRPr>
          </a:p>
          <a:p>
            <a:pPr indent="0" lvl="0" marL="0" rtl="0">
              <a:spcBef>
                <a:spcPts val="0"/>
              </a:spcBef>
              <a:spcAft>
                <a:spcPts val="0"/>
              </a:spcAft>
              <a:buNone/>
            </a:pPr>
            <a:r>
              <a:t/>
            </a:r>
            <a:endParaRPr/>
          </a:p>
        </p:txBody>
      </p:sp>
      <p:sp>
        <p:nvSpPr>
          <p:cNvPr id="490" name="Shape 49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id="491" name="Shape 491"/>
          <p:cNvPicPr preferRelativeResize="0"/>
          <p:nvPr/>
        </p:nvPicPr>
        <p:blipFill>
          <a:blip r:embed="rId3">
            <a:alphaModFix/>
          </a:blip>
          <a:stretch>
            <a:fillRect/>
          </a:stretch>
        </p:blipFill>
        <p:spPr>
          <a:xfrm>
            <a:off x="5791200" y="457200"/>
            <a:ext cx="2752725" cy="4305300"/>
          </a:xfrm>
          <a:prstGeom prst="rect">
            <a:avLst/>
          </a:prstGeom>
          <a:noFill/>
          <a:ln cap="flat" cmpd="sng" w="9525">
            <a:solidFill>
              <a:schemeClr val="lt1"/>
            </a:solidFill>
            <a:prstDash val="solid"/>
            <a:round/>
            <a:headEnd len="sm" w="sm" type="none"/>
            <a:tailEnd len="sm" w="sm" type="none"/>
          </a:ln>
        </p:spPr>
      </p:pic>
      <p:cxnSp>
        <p:nvCxnSpPr>
          <p:cNvPr id="492" name="Shape 492"/>
          <p:cNvCxnSpPr/>
          <p:nvPr/>
        </p:nvCxnSpPr>
        <p:spPr>
          <a:xfrm flipH="1" rot="10800000">
            <a:off x="6096000" y="914400"/>
            <a:ext cx="2133600" cy="19200"/>
          </a:xfrm>
          <a:prstGeom prst="straightConnector1">
            <a:avLst/>
          </a:prstGeom>
          <a:noFill/>
          <a:ln cap="flat" cmpd="sng" w="9525">
            <a:solidFill>
              <a:schemeClr val="lt2"/>
            </a:solidFill>
            <a:prstDash val="solid"/>
            <a:round/>
            <a:headEnd len="med" w="med" type="none"/>
            <a:tailEnd len="med" w="med" type="none"/>
          </a:ln>
        </p:spPr>
      </p:cxnSp>
      <p:cxnSp>
        <p:nvCxnSpPr>
          <p:cNvPr id="493" name="Shape 493"/>
          <p:cNvCxnSpPr/>
          <p:nvPr/>
        </p:nvCxnSpPr>
        <p:spPr>
          <a:xfrm>
            <a:off x="6172200" y="1447800"/>
            <a:ext cx="2057400" cy="457200"/>
          </a:xfrm>
          <a:prstGeom prst="straightConnector1">
            <a:avLst/>
          </a:prstGeom>
          <a:noFill/>
          <a:ln cap="flat" cmpd="sng" w="38100">
            <a:solidFill>
              <a:schemeClr val="lt2"/>
            </a:solidFill>
            <a:prstDash val="solid"/>
            <a:round/>
            <a:headEnd len="med" w="med" type="none"/>
            <a:tailEnd len="med" w="med" type="none"/>
          </a:ln>
        </p:spPr>
      </p:cxnSp>
      <p:cxnSp>
        <p:nvCxnSpPr>
          <p:cNvPr id="494" name="Shape 494"/>
          <p:cNvCxnSpPr/>
          <p:nvPr/>
        </p:nvCxnSpPr>
        <p:spPr>
          <a:xfrm flipH="1" rot="10800000">
            <a:off x="6172200" y="914400"/>
            <a:ext cx="2057400" cy="533400"/>
          </a:xfrm>
          <a:prstGeom prst="straightConnector1">
            <a:avLst/>
          </a:prstGeom>
          <a:noFill/>
          <a:ln cap="flat" cmpd="sng" w="9525">
            <a:solidFill>
              <a:schemeClr val="lt2"/>
            </a:solidFill>
            <a:prstDash val="solid"/>
            <a:round/>
            <a:headEnd len="med" w="med" type="none"/>
            <a:tailEnd len="med" w="med" type="none"/>
          </a:ln>
        </p:spPr>
      </p:cxnSp>
      <p:cxnSp>
        <p:nvCxnSpPr>
          <p:cNvPr id="495" name="Shape 495"/>
          <p:cNvCxnSpPr/>
          <p:nvPr/>
        </p:nvCxnSpPr>
        <p:spPr>
          <a:xfrm flipH="1" rot="10800000">
            <a:off x="6096000" y="914400"/>
            <a:ext cx="2115000" cy="1219200"/>
          </a:xfrm>
          <a:prstGeom prst="straightConnector1">
            <a:avLst/>
          </a:prstGeom>
          <a:noFill/>
          <a:ln cap="flat" cmpd="sng" w="9525">
            <a:solidFill>
              <a:schemeClr val="lt2"/>
            </a:solidFill>
            <a:prstDash val="solid"/>
            <a:round/>
            <a:headEnd len="med" w="med" type="none"/>
            <a:tailEnd len="med" w="med" type="none"/>
          </a:ln>
        </p:spPr>
      </p:cxnSp>
      <p:cxnSp>
        <p:nvCxnSpPr>
          <p:cNvPr id="496" name="Shape 496"/>
          <p:cNvCxnSpPr/>
          <p:nvPr/>
        </p:nvCxnSpPr>
        <p:spPr>
          <a:xfrm flipH="1" rot="10800000">
            <a:off x="6134400" y="914400"/>
            <a:ext cx="2095200" cy="2743200"/>
          </a:xfrm>
          <a:prstGeom prst="straightConnector1">
            <a:avLst/>
          </a:prstGeom>
          <a:noFill/>
          <a:ln cap="flat" cmpd="sng" w="9525">
            <a:solidFill>
              <a:schemeClr val="lt2"/>
            </a:solidFill>
            <a:prstDash val="solid"/>
            <a:round/>
            <a:headEnd len="med" w="med" type="none"/>
            <a:tailEnd len="med" w="med" type="none"/>
          </a:ln>
        </p:spPr>
      </p:cxnSp>
      <p:cxnSp>
        <p:nvCxnSpPr>
          <p:cNvPr id="497" name="Shape 497"/>
          <p:cNvCxnSpPr/>
          <p:nvPr/>
        </p:nvCxnSpPr>
        <p:spPr>
          <a:xfrm>
            <a:off x="6172200" y="1447800"/>
            <a:ext cx="2133600" cy="0"/>
          </a:xfrm>
          <a:prstGeom prst="straightConnector1">
            <a:avLst/>
          </a:prstGeom>
          <a:noFill/>
          <a:ln cap="flat" cmpd="sng" w="38100">
            <a:solidFill>
              <a:schemeClr val="lt2"/>
            </a:solidFill>
            <a:prstDash val="solid"/>
            <a:round/>
            <a:headEnd len="med" w="med" type="none"/>
            <a:tailEnd len="med" w="med" type="none"/>
          </a:ln>
        </p:spPr>
      </p:cxnSp>
      <p:cxnSp>
        <p:nvCxnSpPr>
          <p:cNvPr id="498" name="Shape 498"/>
          <p:cNvCxnSpPr/>
          <p:nvPr/>
        </p:nvCxnSpPr>
        <p:spPr>
          <a:xfrm flipH="1" rot="10800000">
            <a:off x="6096000" y="1905000"/>
            <a:ext cx="2133600" cy="914400"/>
          </a:xfrm>
          <a:prstGeom prst="straightConnector1">
            <a:avLst/>
          </a:prstGeom>
          <a:noFill/>
          <a:ln cap="flat" cmpd="sng" w="9525">
            <a:solidFill>
              <a:schemeClr val="lt2"/>
            </a:solidFill>
            <a:prstDash val="solid"/>
            <a:round/>
            <a:headEnd len="med" w="med" type="none"/>
            <a:tailEnd len="med" w="med" type="none"/>
          </a:ln>
        </p:spPr>
      </p:cxnSp>
      <p:cxnSp>
        <p:nvCxnSpPr>
          <p:cNvPr id="499" name="Shape 499"/>
          <p:cNvCxnSpPr/>
          <p:nvPr/>
        </p:nvCxnSpPr>
        <p:spPr>
          <a:xfrm flipH="1" rot="10800000">
            <a:off x="6126000" y="1905000"/>
            <a:ext cx="2103600" cy="1765800"/>
          </a:xfrm>
          <a:prstGeom prst="straightConnector1">
            <a:avLst/>
          </a:prstGeom>
          <a:noFill/>
          <a:ln cap="flat" cmpd="sng" w="9525">
            <a:solidFill>
              <a:schemeClr val="lt2"/>
            </a:solidFill>
            <a:prstDash val="solid"/>
            <a:round/>
            <a:headEnd len="med" w="med" type="none"/>
            <a:tailEnd len="med" w="med" type="none"/>
          </a:ln>
        </p:spPr>
      </p:cxnSp>
      <p:cxnSp>
        <p:nvCxnSpPr>
          <p:cNvPr id="500" name="Shape 500"/>
          <p:cNvCxnSpPr/>
          <p:nvPr/>
        </p:nvCxnSpPr>
        <p:spPr>
          <a:xfrm flipH="1" rot="10800000">
            <a:off x="6096000" y="2819400"/>
            <a:ext cx="2209800" cy="8400"/>
          </a:xfrm>
          <a:prstGeom prst="straightConnector1">
            <a:avLst/>
          </a:prstGeom>
          <a:noFill/>
          <a:ln cap="flat" cmpd="sng" w="38100">
            <a:solidFill>
              <a:schemeClr val="lt2"/>
            </a:solidFill>
            <a:prstDash val="solid"/>
            <a:round/>
            <a:headEnd len="med" w="med" type="none"/>
            <a:tailEnd len="med" w="med" type="none"/>
          </a:ln>
        </p:spPr>
      </p:cxnSp>
      <p:cxnSp>
        <p:nvCxnSpPr>
          <p:cNvPr id="501" name="Shape 501"/>
          <p:cNvCxnSpPr/>
          <p:nvPr/>
        </p:nvCxnSpPr>
        <p:spPr>
          <a:xfrm>
            <a:off x="6096000" y="2819400"/>
            <a:ext cx="2209800" cy="838200"/>
          </a:xfrm>
          <a:prstGeom prst="straightConnector1">
            <a:avLst/>
          </a:prstGeom>
          <a:noFill/>
          <a:ln cap="flat" cmpd="sng" w="9525">
            <a:solidFill>
              <a:schemeClr val="lt2"/>
            </a:solidFill>
            <a:prstDash val="solid"/>
            <a:round/>
            <a:headEnd len="med" w="med" type="none"/>
            <a:tailEnd len="med" w="med" type="none"/>
          </a:ln>
        </p:spPr>
      </p:cxnSp>
      <p:cxnSp>
        <p:nvCxnSpPr>
          <p:cNvPr id="502" name="Shape 502"/>
          <p:cNvCxnSpPr/>
          <p:nvPr/>
        </p:nvCxnSpPr>
        <p:spPr>
          <a:xfrm>
            <a:off x="6075000" y="2819400"/>
            <a:ext cx="2154600" cy="1524000"/>
          </a:xfrm>
          <a:prstGeom prst="straightConnector1">
            <a:avLst/>
          </a:prstGeom>
          <a:noFill/>
          <a:ln cap="flat" cmpd="sng" w="9525">
            <a:solidFill>
              <a:schemeClr val="lt2"/>
            </a:solidFill>
            <a:prstDash val="solid"/>
            <a:round/>
            <a:headEnd len="med" w="med" type="none"/>
            <a:tailEnd len="med" w="med" type="none"/>
          </a:ln>
        </p:spPr>
      </p:cxnSp>
      <p:cxnSp>
        <p:nvCxnSpPr>
          <p:cNvPr id="503" name="Shape 503"/>
          <p:cNvCxnSpPr/>
          <p:nvPr/>
        </p:nvCxnSpPr>
        <p:spPr>
          <a:xfrm flipH="1" rot="10800000">
            <a:off x="6126000" y="3657600"/>
            <a:ext cx="2179800" cy="8400"/>
          </a:xfrm>
          <a:prstGeom prst="straightConnector1">
            <a:avLst/>
          </a:prstGeom>
          <a:noFill/>
          <a:ln cap="flat" cmpd="sng" w="9525">
            <a:solidFill>
              <a:schemeClr val="lt2"/>
            </a:solidFill>
            <a:prstDash val="solid"/>
            <a:round/>
            <a:headEnd len="med" w="med" type="none"/>
            <a:tailEnd len="med" w="med" type="none"/>
          </a:ln>
        </p:spPr>
      </p:cxnSp>
      <p:cxnSp>
        <p:nvCxnSpPr>
          <p:cNvPr id="504" name="Shape 504"/>
          <p:cNvCxnSpPr/>
          <p:nvPr/>
        </p:nvCxnSpPr>
        <p:spPr>
          <a:xfrm>
            <a:off x="6172200" y="3657600"/>
            <a:ext cx="2057400" cy="685800"/>
          </a:xfrm>
          <a:prstGeom prst="straightConnector1">
            <a:avLst/>
          </a:prstGeom>
          <a:noFill/>
          <a:ln cap="flat" cmpd="sng" w="9525">
            <a:solidFill>
              <a:schemeClr val="lt2"/>
            </a:solidFill>
            <a:prstDash val="solid"/>
            <a:round/>
            <a:headEnd len="med" w="med" type="none"/>
            <a:tailEnd len="med" w="med" type="none"/>
          </a:ln>
        </p:spPr>
      </p:cxnSp>
      <p:cxnSp>
        <p:nvCxnSpPr>
          <p:cNvPr id="505" name="Shape 505"/>
          <p:cNvCxnSpPr/>
          <p:nvPr/>
        </p:nvCxnSpPr>
        <p:spPr>
          <a:xfrm>
            <a:off x="6172200" y="4343400"/>
            <a:ext cx="2057400" cy="0"/>
          </a:xfrm>
          <a:prstGeom prst="straightConnector1">
            <a:avLst/>
          </a:prstGeom>
          <a:noFill/>
          <a:ln cap="flat" cmpd="sng" w="38100">
            <a:solidFill>
              <a:schemeClr val="lt2"/>
            </a:solidFill>
            <a:prstDash val="solid"/>
            <a:round/>
            <a:headEnd len="med" w="med" type="none"/>
            <a:tailEnd len="med" w="med" type="none"/>
          </a:ln>
        </p:spPr>
      </p:cxnSp>
      <p:cxnSp>
        <p:nvCxnSpPr>
          <p:cNvPr id="506" name="Shape 506"/>
          <p:cNvCxnSpPr/>
          <p:nvPr/>
        </p:nvCxnSpPr>
        <p:spPr>
          <a:xfrm>
            <a:off x="6096000" y="2133600"/>
            <a:ext cx="2209800" cy="685800"/>
          </a:xfrm>
          <a:prstGeom prst="straightConnector1">
            <a:avLst/>
          </a:prstGeom>
          <a:noFill/>
          <a:ln cap="flat" cmpd="sng" w="38100">
            <a:solidFill>
              <a:schemeClr val="lt2"/>
            </a:solidFill>
            <a:prstDash val="solid"/>
            <a:round/>
            <a:headEnd len="med" w="med" type="none"/>
            <a:tailEnd len="med" w="med" type="none"/>
          </a:ln>
        </p:spPr>
      </p:cxnSp>
      <p:cxnSp>
        <p:nvCxnSpPr>
          <p:cNvPr id="507" name="Shape 507"/>
          <p:cNvCxnSpPr/>
          <p:nvPr/>
        </p:nvCxnSpPr>
        <p:spPr>
          <a:xfrm flipH="1" rot="10800000">
            <a:off x="6150600" y="2819400"/>
            <a:ext cx="2155200" cy="838200"/>
          </a:xfrm>
          <a:prstGeom prst="straightConnector1">
            <a:avLst/>
          </a:prstGeom>
          <a:noFill/>
          <a:ln cap="flat" cmpd="sng" w="38100">
            <a:solidFill>
              <a:schemeClr val="lt2"/>
            </a:solidFill>
            <a:prstDash val="solid"/>
            <a:round/>
            <a:headEnd len="med" w="med" type="none"/>
            <a:tailEnd len="med" w="med" type="none"/>
          </a:ln>
        </p:spPr>
      </p:cxnSp>
      <p:cxnSp>
        <p:nvCxnSpPr>
          <p:cNvPr id="508" name="Shape 508"/>
          <p:cNvCxnSpPr/>
          <p:nvPr/>
        </p:nvCxnSpPr>
        <p:spPr>
          <a:xfrm flipH="1" rot="10800000">
            <a:off x="6172200" y="3657600"/>
            <a:ext cx="2133600" cy="685800"/>
          </a:xfrm>
          <a:prstGeom prst="straightConnector1">
            <a:avLst/>
          </a:prstGeom>
          <a:noFill/>
          <a:ln cap="flat" cmpd="sng" w="38100">
            <a:solidFill>
              <a:schemeClr val="lt2"/>
            </a:solidFill>
            <a:prstDash val="solid"/>
            <a:round/>
            <a:headEnd len="med" w="med" type="none"/>
            <a:tailEnd len="med" w="med" type="none"/>
          </a:ln>
        </p:spPr>
      </p:cxnSp>
      <p:sp>
        <p:nvSpPr>
          <p:cNvPr id="509" name="Shape 509"/>
          <p:cNvSpPr txBox="1"/>
          <p:nvPr/>
        </p:nvSpPr>
        <p:spPr>
          <a:xfrm>
            <a:off x="311700" y="1152475"/>
            <a:ext cx="4134300" cy="3416400"/>
          </a:xfrm>
          <a:prstGeom prst="rect">
            <a:avLst/>
          </a:prstGeom>
          <a:noFill/>
          <a:ln>
            <a:noFill/>
          </a:ln>
        </p:spPr>
        <p:txBody>
          <a:bodyPr anchorCtr="0" anchor="t" bIns="91425" lIns="91425" spcFirstLastPara="1" rIns="91425" wrap="square" tIns="91425">
            <a:noAutofit/>
          </a:bodyPr>
          <a:lstStyle/>
          <a:p>
            <a:pPr indent="-342900" lvl="0" marL="457200" rtl="0">
              <a:lnSpc>
                <a:spcPct val="115000"/>
              </a:lnSpc>
              <a:spcBef>
                <a:spcPts val="0"/>
              </a:spcBef>
              <a:spcAft>
                <a:spcPts val="0"/>
              </a:spcAft>
              <a:buClr>
                <a:srgbClr val="595959"/>
              </a:buClr>
              <a:buSzPts val="1800"/>
              <a:buChar char="●"/>
            </a:pPr>
            <a:r>
              <a:rPr lang="en" sz="1800">
                <a:solidFill>
                  <a:srgbClr val="595959"/>
                </a:solidFill>
              </a:rPr>
              <a:t>Huge number of consistent cuts</a:t>
            </a:r>
            <a:endParaRPr sz="1800">
              <a:solidFill>
                <a:srgbClr val="595959"/>
              </a:solidFill>
            </a:endParaRPr>
          </a:p>
          <a:p>
            <a:pPr indent="-342900" lvl="0" marL="457200" rtl="0">
              <a:lnSpc>
                <a:spcPct val="115000"/>
              </a:lnSpc>
              <a:spcBef>
                <a:spcPts val="0"/>
              </a:spcBef>
              <a:spcAft>
                <a:spcPts val="0"/>
              </a:spcAft>
              <a:buClr>
                <a:srgbClr val="595959"/>
              </a:buClr>
              <a:buSzPts val="1800"/>
              <a:buChar char="●"/>
            </a:pPr>
            <a:r>
              <a:rPr lang="en" sz="1800">
                <a:solidFill>
                  <a:srgbClr val="595959"/>
                </a:solidFill>
              </a:rPr>
              <a:t>Require sampling heuristic</a:t>
            </a:r>
            <a:endParaRPr sz="1800">
              <a:solidFill>
                <a:srgbClr val="595959"/>
              </a:solidFill>
            </a:endParaRPr>
          </a:p>
          <a:p>
            <a:pPr indent="-342900" lvl="0" marL="457200" rtl="0">
              <a:lnSpc>
                <a:spcPct val="115000"/>
              </a:lnSpc>
              <a:spcBef>
                <a:spcPts val="0"/>
              </a:spcBef>
              <a:spcAft>
                <a:spcPts val="0"/>
              </a:spcAft>
              <a:buClr>
                <a:srgbClr val="595959"/>
              </a:buClr>
              <a:buSzPts val="1800"/>
              <a:buChar char="●"/>
            </a:pPr>
            <a:r>
              <a:rPr lang="en" sz="1800">
                <a:solidFill>
                  <a:srgbClr val="595959"/>
                </a:solidFill>
              </a:rPr>
              <a:t>Ground States: A consistent cut with no in flight messages</a:t>
            </a:r>
            <a:endParaRPr sz="1800">
              <a:solidFill>
                <a:srgbClr val="595959"/>
              </a:solidFill>
            </a:endParaRPr>
          </a:p>
          <a:p>
            <a:pPr indent="-342900" lvl="0" marL="457200" rtl="0">
              <a:lnSpc>
                <a:spcPct val="115000"/>
              </a:lnSpc>
              <a:spcBef>
                <a:spcPts val="0"/>
              </a:spcBef>
              <a:spcAft>
                <a:spcPts val="0"/>
              </a:spcAft>
              <a:buClr>
                <a:srgbClr val="595959"/>
              </a:buClr>
              <a:buSzPts val="1800"/>
              <a:buChar char="●"/>
            </a:pPr>
            <a:r>
              <a:rPr lang="en" sz="1800">
                <a:solidFill>
                  <a:srgbClr val="595959"/>
                </a:solidFill>
              </a:rPr>
              <a:t>Dramatically collapses search space</a:t>
            </a:r>
            <a:endParaRPr sz="1800">
              <a:solidFill>
                <a:srgbClr val="595959"/>
              </a:solidFill>
            </a:endParaRPr>
          </a:p>
          <a:p>
            <a:pPr indent="0" lvl="0" marL="0" rtl="0">
              <a:lnSpc>
                <a:spcPct val="115000"/>
              </a:lnSpc>
              <a:spcBef>
                <a:spcPts val="1600"/>
              </a:spcBef>
              <a:spcAft>
                <a:spcPts val="0"/>
              </a:spcAft>
              <a:buNone/>
            </a:pPr>
            <a:r>
              <a:t/>
            </a:r>
            <a:endParaRPr sz="1800">
              <a:solidFill>
                <a:srgbClr val="595959"/>
              </a:solidFill>
            </a:endParaRPr>
          </a:p>
          <a:p>
            <a:pPr indent="0" lvl="0" marL="0" rtl="0">
              <a:lnSpc>
                <a:spcPct val="115000"/>
              </a:lnSpc>
              <a:spcBef>
                <a:spcPts val="1600"/>
              </a:spcBef>
              <a:spcAft>
                <a:spcPts val="0"/>
              </a:spcAft>
              <a:buNone/>
            </a:pPr>
            <a:r>
              <a:t/>
            </a:r>
            <a:endParaRPr sz="1800">
              <a:solidFill>
                <a:srgbClr val="595959"/>
              </a:solidFill>
            </a:endParaRPr>
          </a:p>
          <a:p>
            <a:pPr indent="0" lvl="0" marL="0" rtl="0">
              <a:lnSpc>
                <a:spcPct val="115000"/>
              </a:lnSpc>
              <a:spcBef>
                <a:spcPts val="1600"/>
              </a:spcBef>
              <a:spcAft>
                <a:spcPts val="0"/>
              </a:spcAft>
              <a:buNone/>
            </a:pPr>
            <a:r>
              <a:t/>
            </a:r>
            <a:endParaRPr sz="1800">
              <a:solidFill>
                <a:srgbClr val="595959"/>
              </a:solidFill>
            </a:endParaRPr>
          </a:p>
          <a:p>
            <a:pPr indent="0" lvl="0" marL="0" rtl="0">
              <a:lnSpc>
                <a:spcPct val="115000"/>
              </a:lnSpc>
              <a:spcBef>
                <a:spcPts val="1600"/>
              </a:spcBef>
              <a:spcAft>
                <a:spcPts val="1600"/>
              </a:spcAft>
              <a:buNone/>
            </a:pPr>
            <a:r>
              <a:t/>
            </a:r>
            <a:endParaRPr sz="1800">
              <a:solidFill>
                <a:srgbClr val="595959"/>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3" name="Shape 513"/>
        <p:cNvGrpSpPr/>
        <p:nvPr/>
      </p:nvGrpSpPr>
      <p:grpSpPr>
        <a:xfrm>
          <a:off x="0" y="0"/>
          <a:ext cx="0" cy="0"/>
          <a:chOff x="0" y="0"/>
          <a:chExt cx="0" cy="0"/>
        </a:xfrm>
      </p:grpSpPr>
      <p:sp>
        <p:nvSpPr>
          <p:cNvPr id="514" name="Shape 514"/>
          <p:cNvSpPr txBox="1"/>
          <p:nvPr>
            <p:ph type="title"/>
          </p:nvPr>
        </p:nvSpPr>
        <p:spPr>
          <a:xfrm>
            <a:off x="311700" y="445025"/>
            <a:ext cx="53271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000000"/>
                </a:solidFill>
              </a:rPr>
              <a:t>Consistent</a:t>
            </a:r>
            <a:r>
              <a:rPr lang="en">
                <a:solidFill>
                  <a:srgbClr val="000000"/>
                </a:solidFill>
              </a:rPr>
              <a:t> Cuts</a:t>
            </a:r>
            <a:r>
              <a:rPr lang="en"/>
              <a:t> / </a:t>
            </a:r>
            <a:r>
              <a:rPr lang="en">
                <a:solidFill>
                  <a:schemeClr val="dk2"/>
                </a:solidFill>
              </a:rPr>
              <a:t>Ground States</a:t>
            </a:r>
            <a:endParaRPr>
              <a:solidFill>
                <a:schemeClr val="dk2"/>
              </a:solidFill>
            </a:endParaRPr>
          </a:p>
          <a:p>
            <a:pPr indent="0" lvl="0" marL="0" rtl="0">
              <a:spcBef>
                <a:spcPts val="0"/>
              </a:spcBef>
              <a:spcAft>
                <a:spcPts val="0"/>
              </a:spcAft>
              <a:buNone/>
            </a:pPr>
            <a:r>
              <a:t/>
            </a:r>
            <a:endParaRPr/>
          </a:p>
        </p:txBody>
      </p:sp>
      <p:sp>
        <p:nvSpPr>
          <p:cNvPr id="515" name="Shape 5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id="516" name="Shape 516"/>
          <p:cNvPicPr preferRelativeResize="0"/>
          <p:nvPr/>
        </p:nvPicPr>
        <p:blipFill>
          <a:blip r:embed="rId3">
            <a:alphaModFix/>
          </a:blip>
          <a:stretch>
            <a:fillRect/>
          </a:stretch>
        </p:blipFill>
        <p:spPr>
          <a:xfrm>
            <a:off x="5791200" y="457200"/>
            <a:ext cx="2752725" cy="4305300"/>
          </a:xfrm>
          <a:prstGeom prst="rect">
            <a:avLst/>
          </a:prstGeom>
          <a:noFill/>
          <a:ln cap="flat" cmpd="sng" w="9525">
            <a:solidFill>
              <a:schemeClr val="lt1"/>
            </a:solidFill>
            <a:prstDash val="solid"/>
            <a:round/>
            <a:headEnd len="sm" w="sm" type="none"/>
            <a:tailEnd len="sm" w="sm" type="none"/>
          </a:ln>
        </p:spPr>
      </p:pic>
      <p:cxnSp>
        <p:nvCxnSpPr>
          <p:cNvPr id="517" name="Shape 517"/>
          <p:cNvCxnSpPr/>
          <p:nvPr/>
        </p:nvCxnSpPr>
        <p:spPr>
          <a:xfrm>
            <a:off x="6172200" y="1447800"/>
            <a:ext cx="2057400" cy="457200"/>
          </a:xfrm>
          <a:prstGeom prst="straightConnector1">
            <a:avLst/>
          </a:prstGeom>
          <a:noFill/>
          <a:ln cap="flat" cmpd="sng" w="38100">
            <a:solidFill>
              <a:schemeClr val="lt2"/>
            </a:solidFill>
            <a:prstDash val="solid"/>
            <a:round/>
            <a:headEnd len="med" w="med" type="none"/>
            <a:tailEnd len="med" w="med" type="none"/>
          </a:ln>
        </p:spPr>
      </p:cxnSp>
      <p:cxnSp>
        <p:nvCxnSpPr>
          <p:cNvPr id="518" name="Shape 518"/>
          <p:cNvCxnSpPr/>
          <p:nvPr/>
        </p:nvCxnSpPr>
        <p:spPr>
          <a:xfrm>
            <a:off x="6172200" y="1447800"/>
            <a:ext cx="2133600" cy="0"/>
          </a:xfrm>
          <a:prstGeom prst="straightConnector1">
            <a:avLst/>
          </a:prstGeom>
          <a:noFill/>
          <a:ln cap="flat" cmpd="sng" w="38100">
            <a:solidFill>
              <a:schemeClr val="lt2"/>
            </a:solidFill>
            <a:prstDash val="solid"/>
            <a:round/>
            <a:headEnd len="med" w="med" type="none"/>
            <a:tailEnd len="med" w="med" type="none"/>
          </a:ln>
        </p:spPr>
      </p:cxnSp>
      <p:cxnSp>
        <p:nvCxnSpPr>
          <p:cNvPr id="519" name="Shape 519"/>
          <p:cNvCxnSpPr/>
          <p:nvPr/>
        </p:nvCxnSpPr>
        <p:spPr>
          <a:xfrm flipH="1" rot="10800000">
            <a:off x="6096000" y="2819400"/>
            <a:ext cx="2209800" cy="8400"/>
          </a:xfrm>
          <a:prstGeom prst="straightConnector1">
            <a:avLst/>
          </a:prstGeom>
          <a:noFill/>
          <a:ln cap="flat" cmpd="sng" w="38100">
            <a:solidFill>
              <a:schemeClr val="lt2"/>
            </a:solidFill>
            <a:prstDash val="solid"/>
            <a:round/>
            <a:headEnd len="med" w="med" type="none"/>
            <a:tailEnd len="med" w="med" type="none"/>
          </a:ln>
        </p:spPr>
      </p:cxnSp>
      <p:cxnSp>
        <p:nvCxnSpPr>
          <p:cNvPr id="520" name="Shape 520"/>
          <p:cNvCxnSpPr/>
          <p:nvPr/>
        </p:nvCxnSpPr>
        <p:spPr>
          <a:xfrm>
            <a:off x="6172200" y="4343400"/>
            <a:ext cx="2057400" cy="0"/>
          </a:xfrm>
          <a:prstGeom prst="straightConnector1">
            <a:avLst/>
          </a:prstGeom>
          <a:noFill/>
          <a:ln cap="flat" cmpd="sng" w="38100">
            <a:solidFill>
              <a:schemeClr val="lt2"/>
            </a:solidFill>
            <a:prstDash val="solid"/>
            <a:round/>
            <a:headEnd len="med" w="med" type="none"/>
            <a:tailEnd len="med" w="med" type="none"/>
          </a:ln>
        </p:spPr>
      </p:cxnSp>
      <p:cxnSp>
        <p:nvCxnSpPr>
          <p:cNvPr id="521" name="Shape 521"/>
          <p:cNvCxnSpPr/>
          <p:nvPr/>
        </p:nvCxnSpPr>
        <p:spPr>
          <a:xfrm>
            <a:off x="6096000" y="2133600"/>
            <a:ext cx="2209800" cy="685800"/>
          </a:xfrm>
          <a:prstGeom prst="straightConnector1">
            <a:avLst/>
          </a:prstGeom>
          <a:noFill/>
          <a:ln cap="flat" cmpd="sng" w="38100">
            <a:solidFill>
              <a:schemeClr val="lt2"/>
            </a:solidFill>
            <a:prstDash val="solid"/>
            <a:round/>
            <a:headEnd len="med" w="med" type="none"/>
            <a:tailEnd len="med" w="med" type="none"/>
          </a:ln>
        </p:spPr>
      </p:cxnSp>
      <p:cxnSp>
        <p:nvCxnSpPr>
          <p:cNvPr id="522" name="Shape 522"/>
          <p:cNvCxnSpPr/>
          <p:nvPr/>
        </p:nvCxnSpPr>
        <p:spPr>
          <a:xfrm flipH="1" rot="10800000">
            <a:off x="6150600" y="2819400"/>
            <a:ext cx="2155200" cy="838200"/>
          </a:xfrm>
          <a:prstGeom prst="straightConnector1">
            <a:avLst/>
          </a:prstGeom>
          <a:noFill/>
          <a:ln cap="flat" cmpd="sng" w="38100">
            <a:solidFill>
              <a:schemeClr val="lt2"/>
            </a:solidFill>
            <a:prstDash val="solid"/>
            <a:round/>
            <a:headEnd len="med" w="med" type="none"/>
            <a:tailEnd len="med" w="med" type="none"/>
          </a:ln>
        </p:spPr>
      </p:cxnSp>
      <p:cxnSp>
        <p:nvCxnSpPr>
          <p:cNvPr id="523" name="Shape 523"/>
          <p:cNvCxnSpPr/>
          <p:nvPr/>
        </p:nvCxnSpPr>
        <p:spPr>
          <a:xfrm flipH="1" rot="10800000">
            <a:off x="6172200" y="3657600"/>
            <a:ext cx="2133600" cy="685800"/>
          </a:xfrm>
          <a:prstGeom prst="straightConnector1">
            <a:avLst/>
          </a:prstGeom>
          <a:noFill/>
          <a:ln cap="flat" cmpd="sng" w="38100">
            <a:solidFill>
              <a:schemeClr val="lt2"/>
            </a:solidFill>
            <a:prstDash val="solid"/>
            <a:round/>
            <a:headEnd len="med" w="med" type="none"/>
            <a:tailEnd len="med" w="med" type="none"/>
          </a:ln>
        </p:spPr>
      </p:cxnSp>
      <p:sp>
        <p:nvSpPr>
          <p:cNvPr id="524" name="Shape 524"/>
          <p:cNvSpPr txBox="1"/>
          <p:nvPr/>
        </p:nvSpPr>
        <p:spPr>
          <a:xfrm>
            <a:off x="311700" y="1152475"/>
            <a:ext cx="4125900" cy="3416400"/>
          </a:xfrm>
          <a:prstGeom prst="rect">
            <a:avLst/>
          </a:prstGeom>
          <a:noFill/>
          <a:ln>
            <a:noFill/>
          </a:ln>
        </p:spPr>
        <p:txBody>
          <a:bodyPr anchorCtr="0" anchor="t" bIns="91425" lIns="91425" spcFirstLastPara="1" rIns="91425" wrap="square" tIns="91425">
            <a:noAutofit/>
          </a:bodyPr>
          <a:lstStyle/>
          <a:p>
            <a:pPr indent="-342900" lvl="0" marL="457200" rtl="0">
              <a:lnSpc>
                <a:spcPct val="115000"/>
              </a:lnSpc>
              <a:spcBef>
                <a:spcPts val="0"/>
              </a:spcBef>
              <a:spcAft>
                <a:spcPts val="0"/>
              </a:spcAft>
              <a:buClr>
                <a:srgbClr val="595959"/>
              </a:buClr>
              <a:buSzPts val="1800"/>
              <a:buChar char="●"/>
            </a:pPr>
            <a:r>
              <a:rPr lang="en" sz="1800">
                <a:solidFill>
                  <a:srgbClr val="595959"/>
                </a:solidFill>
              </a:rPr>
              <a:t>Huge number of consistent cuts</a:t>
            </a:r>
            <a:endParaRPr sz="1800">
              <a:solidFill>
                <a:srgbClr val="595959"/>
              </a:solidFill>
            </a:endParaRPr>
          </a:p>
          <a:p>
            <a:pPr indent="-342900" lvl="0" marL="457200" rtl="0">
              <a:lnSpc>
                <a:spcPct val="115000"/>
              </a:lnSpc>
              <a:spcBef>
                <a:spcPts val="0"/>
              </a:spcBef>
              <a:spcAft>
                <a:spcPts val="0"/>
              </a:spcAft>
              <a:buClr>
                <a:srgbClr val="595959"/>
              </a:buClr>
              <a:buSzPts val="1800"/>
              <a:buChar char="●"/>
            </a:pPr>
            <a:r>
              <a:rPr lang="en" sz="1800">
                <a:solidFill>
                  <a:srgbClr val="595959"/>
                </a:solidFill>
              </a:rPr>
              <a:t>Require sampling heuristic</a:t>
            </a:r>
            <a:endParaRPr sz="1800">
              <a:solidFill>
                <a:srgbClr val="595959"/>
              </a:solidFill>
            </a:endParaRPr>
          </a:p>
          <a:p>
            <a:pPr indent="-342900" lvl="0" marL="457200" rtl="0">
              <a:lnSpc>
                <a:spcPct val="115000"/>
              </a:lnSpc>
              <a:spcBef>
                <a:spcPts val="0"/>
              </a:spcBef>
              <a:spcAft>
                <a:spcPts val="0"/>
              </a:spcAft>
              <a:buClr>
                <a:srgbClr val="595959"/>
              </a:buClr>
              <a:buSzPts val="1800"/>
              <a:buChar char="●"/>
            </a:pPr>
            <a:r>
              <a:rPr lang="en" sz="1800">
                <a:solidFill>
                  <a:srgbClr val="595959"/>
                </a:solidFill>
              </a:rPr>
              <a:t>Ground States: A consistent cut with no in flight messages</a:t>
            </a:r>
            <a:endParaRPr sz="1800">
              <a:solidFill>
                <a:srgbClr val="595959"/>
              </a:solidFill>
            </a:endParaRPr>
          </a:p>
          <a:p>
            <a:pPr indent="-342900" lvl="0" marL="457200" rtl="0">
              <a:lnSpc>
                <a:spcPct val="115000"/>
              </a:lnSpc>
              <a:spcBef>
                <a:spcPts val="0"/>
              </a:spcBef>
              <a:spcAft>
                <a:spcPts val="0"/>
              </a:spcAft>
              <a:buClr>
                <a:srgbClr val="595959"/>
              </a:buClr>
              <a:buSzPts val="1800"/>
              <a:buChar char="●"/>
            </a:pPr>
            <a:r>
              <a:rPr lang="en" sz="1800">
                <a:solidFill>
                  <a:srgbClr val="595959"/>
                </a:solidFill>
              </a:rPr>
              <a:t>Dramatically collapses search space</a:t>
            </a:r>
            <a:endParaRPr sz="1800">
              <a:solidFill>
                <a:srgbClr val="595959"/>
              </a:solidFill>
            </a:endParaRPr>
          </a:p>
          <a:p>
            <a:pPr indent="0" lvl="0" marL="0" rtl="0">
              <a:lnSpc>
                <a:spcPct val="115000"/>
              </a:lnSpc>
              <a:spcBef>
                <a:spcPts val="1600"/>
              </a:spcBef>
              <a:spcAft>
                <a:spcPts val="0"/>
              </a:spcAft>
              <a:buNone/>
            </a:pPr>
            <a:r>
              <a:t/>
            </a:r>
            <a:endParaRPr sz="1800">
              <a:solidFill>
                <a:srgbClr val="595959"/>
              </a:solidFill>
            </a:endParaRPr>
          </a:p>
          <a:p>
            <a:pPr indent="0" lvl="0" marL="0" rtl="0">
              <a:lnSpc>
                <a:spcPct val="115000"/>
              </a:lnSpc>
              <a:spcBef>
                <a:spcPts val="1600"/>
              </a:spcBef>
              <a:spcAft>
                <a:spcPts val="0"/>
              </a:spcAft>
              <a:buNone/>
            </a:pPr>
            <a:r>
              <a:t/>
            </a:r>
            <a:endParaRPr sz="1800">
              <a:solidFill>
                <a:srgbClr val="595959"/>
              </a:solidFill>
            </a:endParaRPr>
          </a:p>
          <a:p>
            <a:pPr indent="0" lvl="0" marL="0" rtl="0">
              <a:lnSpc>
                <a:spcPct val="115000"/>
              </a:lnSpc>
              <a:spcBef>
                <a:spcPts val="1600"/>
              </a:spcBef>
              <a:spcAft>
                <a:spcPts val="0"/>
              </a:spcAft>
              <a:buNone/>
            </a:pPr>
            <a:r>
              <a:t/>
            </a:r>
            <a:endParaRPr sz="1800">
              <a:solidFill>
                <a:srgbClr val="595959"/>
              </a:solidFill>
            </a:endParaRPr>
          </a:p>
          <a:p>
            <a:pPr indent="0" lvl="0" marL="0" rtl="0">
              <a:lnSpc>
                <a:spcPct val="115000"/>
              </a:lnSpc>
              <a:spcBef>
                <a:spcPts val="1600"/>
              </a:spcBef>
              <a:spcAft>
                <a:spcPts val="1600"/>
              </a:spcAft>
              <a:buNone/>
            </a:pPr>
            <a:r>
              <a:t/>
            </a:r>
            <a:endParaRPr sz="1800">
              <a:solidFill>
                <a:srgbClr val="595959"/>
              </a:solidFill>
            </a:endParaRPr>
          </a:p>
        </p:txBody>
      </p:sp>
      <p:sp>
        <p:nvSpPr>
          <p:cNvPr id="525" name="Shape 525"/>
          <p:cNvSpPr txBox="1"/>
          <p:nvPr/>
        </p:nvSpPr>
        <p:spPr>
          <a:xfrm>
            <a:off x="533400" y="3733800"/>
            <a:ext cx="4191000" cy="609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2400"/>
              <a:t>Ground State sampling used </a:t>
            </a:r>
            <a:r>
              <a:rPr lang="en" sz="2400"/>
              <a:t>exclusively</a:t>
            </a:r>
            <a:r>
              <a:rPr lang="en" sz="2400"/>
              <a:t> in evaluation</a:t>
            </a:r>
            <a:endParaRPr sz="24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529" name="Shape 529"/>
        <p:cNvGrpSpPr/>
        <p:nvPr/>
      </p:nvGrpSpPr>
      <p:grpSpPr>
        <a:xfrm>
          <a:off x="0" y="0"/>
          <a:ext cx="0" cy="0"/>
          <a:chOff x="0" y="0"/>
          <a:chExt cx="0" cy="0"/>
        </a:xfrm>
      </p:grpSpPr>
      <p:sp>
        <p:nvSpPr>
          <p:cNvPr id="530" name="Shape 5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000000"/>
                </a:solidFill>
              </a:rPr>
              <a:t>Consistent</a:t>
            </a:r>
            <a:r>
              <a:rPr lang="en"/>
              <a:t> Cuts / Ground States</a:t>
            </a:r>
            <a:endParaRPr/>
          </a:p>
        </p:txBody>
      </p:sp>
      <p:sp>
        <p:nvSpPr>
          <p:cNvPr id="531" name="Shape 5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The old text for consistant cuts and Ground states was pretty good, if possible that same animation should be done to the prior example. First the explosion is shown, then Ground states followed by the reduction - </a:t>
            </a:r>
            <a:r>
              <a:rPr lang="en"/>
              <a:t>we do this automatially from logs, if future interest in ground state analysis exists outside of invariant inference, dinv can provide them off the shelf</a:t>
            </a:r>
            <a:endParaRPr/>
          </a:p>
          <a:p>
            <a:pPr indent="0" lvl="0" marL="0">
              <a:spcBef>
                <a:spcPts val="1600"/>
              </a:spcBef>
              <a:spcAft>
                <a:spcPts val="0"/>
              </a:spcAft>
              <a:buNone/>
            </a:pPr>
            <a:r>
              <a:t/>
            </a:r>
            <a:endParaRPr/>
          </a:p>
          <a:p>
            <a:pPr indent="0" lvl="0" marL="0">
              <a:spcBef>
                <a:spcPts val="1600"/>
              </a:spcBef>
              <a:spcAft>
                <a:spcPts val="1600"/>
              </a:spcAft>
              <a:buNone/>
            </a:pPr>
            <a:r>
              <a:rPr lang="en"/>
              <a:t>The last part of this set of slides should be a transition into the tripple execution in the next set of slides.</a:t>
            </a:r>
            <a:endParaRPr/>
          </a:p>
        </p:txBody>
      </p:sp>
      <p:sp>
        <p:nvSpPr>
          <p:cNvPr id="532" name="Shape 5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6" name="Shape 536"/>
        <p:cNvGrpSpPr/>
        <p:nvPr/>
      </p:nvGrpSpPr>
      <p:grpSpPr>
        <a:xfrm>
          <a:off x="0" y="0"/>
          <a:ext cx="0" cy="0"/>
          <a:chOff x="0" y="0"/>
          <a:chExt cx="0" cy="0"/>
        </a:xfrm>
      </p:grpSpPr>
      <p:sp>
        <p:nvSpPr>
          <p:cNvPr id="537" name="Shape 5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Reasoning About Global State: State Bucketing</a:t>
            </a:r>
            <a:endParaRPr/>
          </a:p>
        </p:txBody>
      </p:sp>
      <p:pic>
        <p:nvPicPr>
          <p:cNvPr id="538" name="Shape 538"/>
          <p:cNvPicPr preferRelativeResize="0"/>
          <p:nvPr/>
        </p:nvPicPr>
        <p:blipFill>
          <a:blip r:embed="rId3">
            <a:alphaModFix/>
          </a:blip>
          <a:stretch>
            <a:fillRect/>
          </a:stretch>
        </p:blipFill>
        <p:spPr>
          <a:xfrm>
            <a:off x="1354616" y="1800175"/>
            <a:ext cx="6434769" cy="2657526"/>
          </a:xfrm>
          <a:prstGeom prst="rect">
            <a:avLst/>
          </a:prstGeom>
          <a:noFill/>
          <a:ln>
            <a:noFill/>
          </a:ln>
        </p:spPr>
      </p:pic>
      <p:sp>
        <p:nvSpPr>
          <p:cNvPr id="539" name="Shape 5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3" name="Shape 543"/>
        <p:cNvGrpSpPr/>
        <p:nvPr/>
      </p:nvGrpSpPr>
      <p:grpSpPr>
        <a:xfrm>
          <a:off x="0" y="0"/>
          <a:ext cx="0" cy="0"/>
          <a:chOff x="0" y="0"/>
          <a:chExt cx="0" cy="0"/>
        </a:xfrm>
      </p:grpSpPr>
      <p:pic>
        <p:nvPicPr>
          <p:cNvPr id="544" name="Shape 544"/>
          <p:cNvPicPr preferRelativeResize="0"/>
          <p:nvPr/>
        </p:nvPicPr>
        <p:blipFill>
          <a:blip r:embed="rId3">
            <a:alphaModFix/>
          </a:blip>
          <a:stretch>
            <a:fillRect/>
          </a:stretch>
        </p:blipFill>
        <p:spPr>
          <a:xfrm>
            <a:off x="1354616" y="1800175"/>
            <a:ext cx="6434769" cy="2657526"/>
          </a:xfrm>
          <a:prstGeom prst="rect">
            <a:avLst/>
          </a:prstGeom>
          <a:noFill/>
          <a:ln>
            <a:noFill/>
          </a:ln>
        </p:spPr>
      </p:pic>
      <p:sp>
        <p:nvSpPr>
          <p:cNvPr id="545" name="Shape 5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546" name="Shape 5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Reasoning About Global State: State Bucketing</a:t>
            </a:r>
            <a:endParaRPr/>
          </a:p>
        </p:txBody>
      </p:sp>
      <p:pic>
        <p:nvPicPr>
          <p:cNvPr id="547" name="Shape 547"/>
          <p:cNvPicPr preferRelativeResize="0"/>
          <p:nvPr/>
        </p:nvPicPr>
        <p:blipFill>
          <a:blip r:embed="rId4">
            <a:alphaModFix/>
          </a:blip>
          <a:stretch>
            <a:fillRect/>
          </a:stretch>
        </p:blipFill>
        <p:spPr>
          <a:xfrm>
            <a:off x="2900350" y="3702713"/>
            <a:ext cx="2771775" cy="11334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1" name="Shape 551"/>
        <p:cNvGrpSpPr/>
        <p:nvPr/>
      </p:nvGrpSpPr>
      <p:grpSpPr>
        <a:xfrm>
          <a:off x="0" y="0"/>
          <a:ext cx="0" cy="0"/>
          <a:chOff x="0" y="0"/>
          <a:chExt cx="0" cy="0"/>
        </a:xfrm>
      </p:grpSpPr>
      <p:pic>
        <p:nvPicPr>
          <p:cNvPr id="552" name="Shape 552"/>
          <p:cNvPicPr preferRelativeResize="0"/>
          <p:nvPr/>
        </p:nvPicPr>
        <p:blipFill>
          <a:blip r:embed="rId3">
            <a:alphaModFix/>
          </a:blip>
          <a:stretch>
            <a:fillRect/>
          </a:stretch>
        </p:blipFill>
        <p:spPr>
          <a:xfrm>
            <a:off x="1354616" y="1800175"/>
            <a:ext cx="6434769" cy="2657526"/>
          </a:xfrm>
          <a:prstGeom prst="rect">
            <a:avLst/>
          </a:prstGeom>
          <a:noFill/>
          <a:ln>
            <a:noFill/>
          </a:ln>
        </p:spPr>
      </p:pic>
      <p:sp>
        <p:nvSpPr>
          <p:cNvPr id="553" name="Shape 55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554" name="Shape 55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Reasoning About Global State: State Bucketing</a:t>
            </a:r>
            <a:endParaRPr/>
          </a:p>
        </p:txBody>
      </p:sp>
      <p:pic>
        <p:nvPicPr>
          <p:cNvPr id="555" name="Shape 555"/>
          <p:cNvPicPr preferRelativeResize="0"/>
          <p:nvPr/>
        </p:nvPicPr>
        <p:blipFill>
          <a:blip r:embed="rId4">
            <a:alphaModFix/>
          </a:blip>
          <a:stretch>
            <a:fillRect/>
          </a:stretch>
        </p:blipFill>
        <p:spPr>
          <a:xfrm>
            <a:off x="1117750" y="3190763"/>
            <a:ext cx="2857500" cy="1514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Shape 1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It’s okay, Developers don’t make mistakes!</a:t>
            </a:r>
            <a:endParaRPr/>
          </a:p>
        </p:txBody>
      </p:sp>
      <p:pic>
        <p:nvPicPr>
          <p:cNvPr id="158" name="Shape 158"/>
          <p:cNvPicPr preferRelativeResize="0"/>
          <p:nvPr/>
        </p:nvPicPr>
        <p:blipFill>
          <a:blip r:embed="rId3">
            <a:alphaModFix/>
          </a:blip>
          <a:stretch>
            <a:fillRect/>
          </a:stretch>
        </p:blipFill>
        <p:spPr>
          <a:xfrm>
            <a:off x="2158188" y="1554913"/>
            <a:ext cx="3895725" cy="2790825"/>
          </a:xfrm>
          <a:prstGeom prst="rect">
            <a:avLst/>
          </a:prstGeom>
          <a:noFill/>
          <a:ln>
            <a:noFill/>
          </a:ln>
        </p:spPr>
      </p:pic>
      <p:pic>
        <p:nvPicPr>
          <p:cNvPr id="159" name="Shape 159"/>
          <p:cNvPicPr preferRelativeResize="0"/>
          <p:nvPr/>
        </p:nvPicPr>
        <p:blipFill rotWithShape="1">
          <a:blip r:embed="rId4">
            <a:alphaModFix/>
          </a:blip>
          <a:srcRect b="21714" l="49599" r="16913" t="17325"/>
          <a:stretch/>
        </p:blipFill>
        <p:spPr>
          <a:xfrm flipH="1" rot="-1506476">
            <a:off x="4627896" y="1413209"/>
            <a:ext cx="1177031" cy="1435729"/>
          </a:xfrm>
          <a:prstGeom prst="rect">
            <a:avLst/>
          </a:prstGeom>
          <a:noFill/>
          <a:ln>
            <a:noFill/>
          </a:ln>
        </p:spPr>
      </p:pic>
      <p:sp>
        <p:nvSpPr>
          <p:cNvPr id="160" name="Shape 16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9" name="Shape 559"/>
        <p:cNvGrpSpPr/>
        <p:nvPr/>
      </p:nvGrpSpPr>
      <p:grpSpPr>
        <a:xfrm>
          <a:off x="0" y="0"/>
          <a:ext cx="0" cy="0"/>
          <a:chOff x="0" y="0"/>
          <a:chExt cx="0" cy="0"/>
        </a:xfrm>
      </p:grpSpPr>
      <p:pic>
        <p:nvPicPr>
          <p:cNvPr id="560" name="Shape 560"/>
          <p:cNvPicPr preferRelativeResize="0"/>
          <p:nvPr/>
        </p:nvPicPr>
        <p:blipFill>
          <a:blip r:embed="rId3">
            <a:alphaModFix/>
          </a:blip>
          <a:stretch>
            <a:fillRect/>
          </a:stretch>
        </p:blipFill>
        <p:spPr>
          <a:xfrm>
            <a:off x="1354616" y="1800175"/>
            <a:ext cx="6434769" cy="2657526"/>
          </a:xfrm>
          <a:prstGeom prst="rect">
            <a:avLst/>
          </a:prstGeom>
          <a:noFill/>
          <a:ln>
            <a:noFill/>
          </a:ln>
        </p:spPr>
      </p:pic>
      <p:sp>
        <p:nvSpPr>
          <p:cNvPr id="561" name="Shape 56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562" name="Shape 56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Reasoning About Global State: State Bucketing</a:t>
            </a:r>
            <a:endParaRPr/>
          </a:p>
        </p:txBody>
      </p:sp>
      <p:pic>
        <p:nvPicPr>
          <p:cNvPr id="563" name="Shape 563"/>
          <p:cNvPicPr preferRelativeResize="0"/>
          <p:nvPr/>
        </p:nvPicPr>
        <p:blipFill>
          <a:blip r:embed="rId4">
            <a:alphaModFix/>
          </a:blip>
          <a:stretch>
            <a:fillRect/>
          </a:stretch>
        </p:blipFill>
        <p:spPr>
          <a:xfrm>
            <a:off x="235325" y="2672488"/>
            <a:ext cx="2857500" cy="19907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7" name="Shape 567"/>
        <p:cNvGrpSpPr/>
        <p:nvPr/>
      </p:nvGrpSpPr>
      <p:grpSpPr>
        <a:xfrm>
          <a:off x="0" y="0"/>
          <a:ext cx="0" cy="0"/>
          <a:chOff x="0" y="0"/>
          <a:chExt cx="0" cy="0"/>
        </a:xfrm>
      </p:grpSpPr>
      <p:pic>
        <p:nvPicPr>
          <p:cNvPr id="568" name="Shape 568"/>
          <p:cNvPicPr preferRelativeResize="0"/>
          <p:nvPr/>
        </p:nvPicPr>
        <p:blipFill>
          <a:blip r:embed="rId3">
            <a:alphaModFix/>
          </a:blip>
          <a:stretch>
            <a:fillRect/>
          </a:stretch>
        </p:blipFill>
        <p:spPr>
          <a:xfrm>
            <a:off x="1360424" y="1800175"/>
            <a:ext cx="6423153" cy="2657526"/>
          </a:xfrm>
          <a:prstGeom prst="rect">
            <a:avLst/>
          </a:prstGeom>
          <a:noFill/>
          <a:ln>
            <a:noFill/>
          </a:ln>
        </p:spPr>
      </p:pic>
      <p:sp>
        <p:nvSpPr>
          <p:cNvPr id="569" name="Shape 56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570" name="Shape 57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Reasoning About Global State: State Bucketing</a:t>
            </a:r>
            <a:endParaRPr/>
          </a:p>
        </p:txBody>
      </p:sp>
      <p:pic>
        <p:nvPicPr>
          <p:cNvPr id="571" name="Shape 571"/>
          <p:cNvPicPr preferRelativeResize="0"/>
          <p:nvPr/>
        </p:nvPicPr>
        <p:blipFill>
          <a:blip r:embed="rId4">
            <a:alphaModFix/>
          </a:blip>
          <a:stretch>
            <a:fillRect/>
          </a:stretch>
        </p:blipFill>
        <p:spPr>
          <a:xfrm>
            <a:off x="3001225" y="3744074"/>
            <a:ext cx="2422392" cy="990600"/>
          </a:xfrm>
          <a:prstGeom prst="rect">
            <a:avLst/>
          </a:prstGeom>
          <a:noFill/>
          <a:ln>
            <a:noFill/>
          </a:ln>
        </p:spPr>
      </p:pic>
      <p:pic>
        <p:nvPicPr>
          <p:cNvPr id="572" name="Shape 572"/>
          <p:cNvPicPr preferRelativeResize="0"/>
          <p:nvPr/>
        </p:nvPicPr>
        <p:blipFill>
          <a:blip r:embed="rId5">
            <a:alphaModFix/>
          </a:blip>
          <a:stretch>
            <a:fillRect/>
          </a:stretch>
        </p:blipFill>
        <p:spPr>
          <a:xfrm>
            <a:off x="5736837" y="3739912"/>
            <a:ext cx="2422400" cy="998924"/>
          </a:xfrm>
          <a:prstGeom prst="rect">
            <a:avLst/>
          </a:prstGeom>
          <a:noFill/>
          <a:ln>
            <a:noFill/>
          </a:ln>
        </p:spPr>
      </p:pic>
      <p:sp>
        <p:nvSpPr>
          <p:cNvPr id="573" name="Shape 573"/>
          <p:cNvSpPr txBox="1"/>
          <p:nvPr/>
        </p:nvSpPr>
        <p:spPr>
          <a:xfrm>
            <a:off x="5423625" y="4382050"/>
            <a:ext cx="1218600" cy="564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1800"/>
              <a:t>=</a:t>
            </a:r>
            <a:endParaRPr b="1" sz="18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7" name="Shape 577"/>
        <p:cNvGrpSpPr/>
        <p:nvPr/>
      </p:nvGrpSpPr>
      <p:grpSpPr>
        <a:xfrm>
          <a:off x="0" y="0"/>
          <a:ext cx="0" cy="0"/>
          <a:chOff x="0" y="0"/>
          <a:chExt cx="0" cy="0"/>
        </a:xfrm>
      </p:grpSpPr>
      <p:pic>
        <p:nvPicPr>
          <p:cNvPr id="578" name="Shape 578"/>
          <p:cNvPicPr preferRelativeResize="0"/>
          <p:nvPr/>
        </p:nvPicPr>
        <p:blipFill>
          <a:blip r:embed="rId3">
            <a:alphaModFix/>
          </a:blip>
          <a:stretch>
            <a:fillRect/>
          </a:stretch>
        </p:blipFill>
        <p:spPr>
          <a:xfrm>
            <a:off x="1354616" y="1800175"/>
            <a:ext cx="6434769" cy="2657526"/>
          </a:xfrm>
          <a:prstGeom prst="rect">
            <a:avLst/>
          </a:prstGeom>
          <a:noFill/>
          <a:ln>
            <a:noFill/>
          </a:ln>
        </p:spPr>
      </p:pic>
      <p:sp>
        <p:nvSpPr>
          <p:cNvPr id="579" name="Shape 57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580" name="Shape 58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Reasoning About Global State: State Bucketing</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4" name="Shape 584"/>
        <p:cNvGrpSpPr/>
        <p:nvPr/>
      </p:nvGrpSpPr>
      <p:grpSpPr>
        <a:xfrm>
          <a:off x="0" y="0"/>
          <a:ext cx="0" cy="0"/>
          <a:chOff x="0" y="0"/>
          <a:chExt cx="0" cy="0"/>
        </a:xfrm>
      </p:grpSpPr>
      <p:pic>
        <p:nvPicPr>
          <p:cNvPr id="585" name="Shape 585"/>
          <p:cNvPicPr preferRelativeResize="0"/>
          <p:nvPr/>
        </p:nvPicPr>
        <p:blipFill>
          <a:blip r:embed="rId3">
            <a:alphaModFix/>
          </a:blip>
          <a:stretch>
            <a:fillRect/>
          </a:stretch>
        </p:blipFill>
        <p:spPr>
          <a:xfrm>
            <a:off x="1352215" y="1800175"/>
            <a:ext cx="6439571" cy="2657524"/>
          </a:xfrm>
          <a:prstGeom prst="rect">
            <a:avLst/>
          </a:prstGeom>
          <a:noFill/>
          <a:ln>
            <a:noFill/>
          </a:ln>
        </p:spPr>
      </p:pic>
      <p:sp>
        <p:nvSpPr>
          <p:cNvPr id="586" name="Shape 58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587" name="Shape 58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Reasoning About Global State: State Bucketing</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1" name="Shape 591"/>
        <p:cNvGrpSpPr/>
        <p:nvPr/>
      </p:nvGrpSpPr>
      <p:grpSpPr>
        <a:xfrm>
          <a:off x="0" y="0"/>
          <a:ext cx="0" cy="0"/>
          <a:chOff x="0" y="0"/>
          <a:chExt cx="0" cy="0"/>
        </a:xfrm>
      </p:grpSpPr>
      <p:pic>
        <p:nvPicPr>
          <p:cNvPr id="592" name="Shape 592"/>
          <p:cNvPicPr preferRelativeResize="0"/>
          <p:nvPr/>
        </p:nvPicPr>
        <p:blipFill>
          <a:blip r:embed="rId3">
            <a:alphaModFix/>
          </a:blip>
          <a:stretch>
            <a:fillRect/>
          </a:stretch>
        </p:blipFill>
        <p:spPr>
          <a:xfrm>
            <a:off x="1354616" y="1800175"/>
            <a:ext cx="6434769" cy="2657526"/>
          </a:xfrm>
          <a:prstGeom prst="rect">
            <a:avLst/>
          </a:prstGeom>
          <a:noFill/>
          <a:ln>
            <a:noFill/>
          </a:ln>
        </p:spPr>
      </p:pic>
      <p:sp>
        <p:nvSpPr>
          <p:cNvPr id="593" name="Shape 59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594" name="Shape 59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Reasoning About Global State: State Bucketing</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8" name="Shape 598"/>
        <p:cNvGrpSpPr/>
        <p:nvPr/>
      </p:nvGrpSpPr>
      <p:grpSpPr>
        <a:xfrm>
          <a:off x="0" y="0"/>
          <a:ext cx="0" cy="0"/>
          <a:chOff x="0" y="0"/>
          <a:chExt cx="0" cy="0"/>
        </a:xfrm>
      </p:grpSpPr>
      <p:pic>
        <p:nvPicPr>
          <p:cNvPr id="599" name="Shape 599"/>
          <p:cNvPicPr preferRelativeResize="0"/>
          <p:nvPr/>
        </p:nvPicPr>
        <p:blipFill>
          <a:blip r:embed="rId3">
            <a:alphaModFix/>
          </a:blip>
          <a:stretch>
            <a:fillRect/>
          </a:stretch>
        </p:blipFill>
        <p:spPr>
          <a:xfrm>
            <a:off x="1352215" y="1800175"/>
            <a:ext cx="6439571" cy="2657524"/>
          </a:xfrm>
          <a:prstGeom prst="rect">
            <a:avLst/>
          </a:prstGeom>
          <a:noFill/>
          <a:ln>
            <a:noFill/>
          </a:ln>
        </p:spPr>
      </p:pic>
      <p:sp>
        <p:nvSpPr>
          <p:cNvPr id="600" name="Shape 60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601" name="Shape 60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Reasoning About Global State: State Bucketing</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5" name="Shape 605"/>
        <p:cNvGrpSpPr/>
        <p:nvPr/>
      </p:nvGrpSpPr>
      <p:grpSpPr>
        <a:xfrm>
          <a:off x="0" y="0"/>
          <a:ext cx="0" cy="0"/>
          <a:chOff x="0" y="0"/>
          <a:chExt cx="0" cy="0"/>
        </a:xfrm>
      </p:grpSpPr>
      <p:pic>
        <p:nvPicPr>
          <p:cNvPr id="606" name="Shape 606"/>
          <p:cNvPicPr preferRelativeResize="0"/>
          <p:nvPr/>
        </p:nvPicPr>
        <p:blipFill>
          <a:blip r:embed="rId3">
            <a:alphaModFix/>
          </a:blip>
          <a:stretch>
            <a:fillRect/>
          </a:stretch>
        </p:blipFill>
        <p:spPr>
          <a:xfrm>
            <a:off x="1352215" y="1800175"/>
            <a:ext cx="6439571" cy="2657524"/>
          </a:xfrm>
          <a:prstGeom prst="rect">
            <a:avLst/>
          </a:prstGeom>
          <a:noFill/>
          <a:ln>
            <a:noFill/>
          </a:ln>
        </p:spPr>
      </p:pic>
      <p:sp>
        <p:nvSpPr>
          <p:cNvPr id="607" name="Shape 60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608" name="Shape 60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Reasoning About Global State: State Bucketing</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2" name="Shape 612"/>
        <p:cNvGrpSpPr/>
        <p:nvPr/>
      </p:nvGrpSpPr>
      <p:grpSpPr>
        <a:xfrm>
          <a:off x="0" y="0"/>
          <a:ext cx="0" cy="0"/>
          <a:chOff x="0" y="0"/>
          <a:chExt cx="0" cy="0"/>
        </a:xfrm>
      </p:grpSpPr>
      <p:pic>
        <p:nvPicPr>
          <p:cNvPr id="613" name="Shape 613"/>
          <p:cNvPicPr preferRelativeResize="0"/>
          <p:nvPr/>
        </p:nvPicPr>
        <p:blipFill>
          <a:blip r:embed="rId3">
            <a:alphaModFix/>
          </a:blip>
          <a:stretch>
            <a:fillRect/>
          </a:stretch>
        </p:blipFill>
        <p:spPr>
          <a:xfrm>
            <a:off x="1194317" y="1800175"/>
            <a:ext cx="6602967" cy="2657526"/>
          </a:xfrm>
          <a:prstGeom prst="rect">
            <a:avLst/>
          </a:prstGeom>
          <a:noFill/>
          <a:ln>
            <a:noFill/>
          </a:ln>
        </p:spPr>
      </p:pic>
      <p:sp>
        <p:nvSpPr>
          <p:cNvPr id="614" name="Shape 6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615" name="Shape 6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Reasoning About Global State: State Bucketing</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9" name="Shape 619"/>
        <p:cNvGrpSpPr/>
        <p:nvPr/>
      </p:nvGrpSpPr>
      <p:grpSpPr>
        <a:xfrm>
          <a:off x="0" y="0"/>
          <a:ext cx="0" cy="0"/>
          <a:chOff x="0" y="0"/>
          <a:chExt cx="0" cy="0"/>
        </a:xfrm>
      </p:grpSpPr>
      <p:pic>
        <p:nvPicPr>
          <p:cNvPr id="620" name="Shape 620"/>
          <p:cNvPicPr preferRelativeResize="0"/>
          <p:nvPr/>
        </p:nvPicPr>
        <p:blipFill>
          <a:blip r:embed="rId3">
            <a:alphaModFix/>
          </a:blip>
          <a:stretch>
            <a:fillRect/>
          </a:stretch>
        </p:blipFill>
        <p:spPr>
          <a:xfrm>
            <a:off x="1146958" y="1800175"/>
            <a:ext cx="6850084" cy="2657526"/>
          </a:xfrm>
          <a:prstGeom prst="rect">
            <a:avLst/>
          </a:prstGeom>
          <a:noFill/>
          <a:ln>
            <a:noFill/>
          </a:ln>
        </p:spPr>
      </p:pic>
      <p:sp>
        <p:nvSpPr>
          <p:cNvPr id="621" name="Shape 6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622" name="Shape 6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Reasoning About Global State: State Bucketing</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6" name="Shape 626"/>
        <p:cNvGrpSpPr/>
        <p:nvPr/>
      </p:nvGrpSpPr>
      <p:grpSpPr>
        <a:xfrm>
          <a:off x="0" y="0"/>
          <a:ext cx="0" cy="0"/>
          <a:chOff x="0" y="0"/>
          <a:chExt cx="0" cy="0"/>
        </a:xfrm>
      </p:grpSpPr>
      <p:pic>
        <p:nvPicPr>
          <p:cNvPr id="627" name="Shape 627"/>
          <p:cNvPicPr preferRelativeResize="0"/>
          <p:nvPr/>
        </p:nvPicPr>
        <p:blipFill>
          <a:blip r:embed="rId3">
            <a:alphaModFix/>
          </a:blip>
          <a:stretch>
            <a:fillRect/>
          </a:stretch>
        </p:blipFill>
        <p:spPr>
          <a:xfrm>
            <a:off x="1184850" y="1800175"/>
            <a:ext cx="6840519" cy="2809925"/>
          </a:xfrm>
          <a:prstGeom prst="rect">
            <a:avLst/>
          </a:prstGeom>
          <a:noFill/>
          <a:ln>
            <a:noFill/>
          </a:ln>
        </p:spPr>
      </p:pic>
      <p:sp>
        <p:nvSpPr>
          <p:cNvPr id="628" name="Shape 6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629" name="Shape 6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Reasoning About Global State: State Bucketing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Shape 16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a:t>Today’s state of the art (building robust dist. sys)</a:t>
            </a:r>
            <a:endParaRPr/>
          </a:p>
        </p:txBody>
      </p:sp>
      <p:sp>
        <p:nvSpPr>
          <p:cNvPr id="166" name="Shape 166"/>
          <p:cNvSpPr txBox="1"/>
          <p:nvPr>
            <p:ph idx="1" type="body"/>
          </p:nvPr>
        </p:nvSpPr>
        <p:spPr>
          <a:xfrm>
            <a:off x="311700" y="1152475"/>
            <a:ext cx="5866800" cy="1862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a:t>Verification - [ </a:t>
            </a:r>
            <a:r>
              <a:rPr lang="en" sz="1200"/>
              <a:t>(verification) IronFleet SOSP’15, VerdiPLDI’15, Chapar POPL’16, (modeling), Lamport et.al SIGOPS’02, Holtzman IEEE TSE’97</a:t>
            </a:r>
            <a:r>
              <a:rPr b="1" lang="en"/>
              <a:t>]</a:t>
            </a:r>
            <a:endParaRPr b="1"/>
          </a:p>
          <a:p>
            <a:pPr indent="0" lvl="0" marL="0" rtl="0">
              <a:spcBef>
                <a:spcPts val="1600"/>
              </a:spcBef>
              <a:spcAft>
                <a:spcPts val="0"/>
              </a:spcAft>
              <a:buClr>
                <a:schemeClr val="dk1"/>
              </a:buClr>
              <a:buSzPts val="1100"/>
              <a:buFont typeface="Arial"/>
              <a:buNone/>
            </a:pPr>
            <a:r>
              <a:rPr b="1" lang="en"/>
              <a:t>Bug Detection - [</a:t>
            </a:r>
            <a:r>
              <a:rPr lang="en" sz="1200"/>
              <a:t>MODIST NSDI’09, Demi NSDI’16,</a:t>
            </a:r>
            <a:r>
              <a:rPr b="1" lang="en"/>
              <a:t>]</a:t>
            </a:r>
            <a:endParaRPr b="1"/>
          </a:p>
          <a:p>
            <a:pPr indent="0" lvl="0" marL="0" rtl="0">
              <a:spcBef>
                <a:spcPts val="1600"/>
              </a:spcBef>
              <a:spcAft>
                <a:spcPts val="0"/>
              </a:spcAft>
              <a:buNone/>
            </a:pPr>
            <a:r>
              <a:rPr b="1" lang="en"/>
              <a:t>Runtime Checkers - [</a:t>
            </a:r>
            <a:r>
              <a:rPr lang="en" sz="1200"/>
              <a:t> D3S NSDI’18, </a:t>
            </a:r>
            <a:r>
              <a:rPr b="1" lang="en"/>
              <a:t>]</a:t>
            </a:r>
            <a:endParaRPr b="1"/>
          </a:p>
          <a:p>
            <a:pPr indent="0" lvl="0" marL="0" rtl="0">
              <a:spcBef>
                <a:spcPts val="1600"/>
              </a:spcBef>
              <a:spcAft>
                <a:spcPts val="0"/>
              </a:spcAft>
              <a:buClr>
                <a:schemeClr val="dk1"/>
              </a:buClr>
              <a:buSzPts val="1100"/>
              <a:buFont typeface="Arial"/>
              <a:buNone/>
            </a:pPr>
            <a:r>
              <a:t/>
            </a:r>
            <a:endParaRPr/>
          </a:p>
          <a:p>
            <a:pPr indent="0" lvl="0" marL="0" rtl="0">
              <a:spcBef>
                <a:spcPts val="1600"/>
              </a:spcBef>
              <a:spcAft>
                <a:spcPts val="0"/>
              </a:spcAft>
              <a:buNone/>
            </a:pPr>
            <a:r>
              <a:t/>
            </a:r>
            <a:endParaRPr/>
          </a:p>
          <a:p>
            <a:pPr indent="0" lvl="0" marL="0" rtl="0">
              <a:spcBef>
                <a:spcPts val="1600"/>
              </a:spcBef>
              <a:spcAft>
                <a:spcPts val="1600"/>
              </a:spcAft>
              <a:buNone/>
            </a:pPr>
            <a:r>
              <a:t/>
            </a:r>
            <a:endParaRPr/>
          </a:p>
        </p:txBody>
      </p:sp>
      <p:sp>
        <p:nvSpPr>
          <p:cNvPr id="167" name="Shape 16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solidFill>
                  <a:schemeClr val="dk1"/>
                </a:solidFill>
                <a:latin typeface="Proxima Nova"/>
                <a:ea typeface="Proxima Nova"/>
                <a:cs typeface="Proxima Nova"/>
                <a:sym typeface="Proxima Nova"/>
              </a:rPr>
              <a:t>‹#›</a:t>
            </a:fld>
            <a:endParaRPr>
              <a:solidFill>
                <a:schemeClr val="dk1"/>
              </a:solidFill>
              <a:latin typeface="Proxima Nova"/>
              <a:ea typeface="Proxima Nova"/>
              <a:cs typeface="Proxima Nova"/>
              <a:sym typeface="Proxima Nova"/>
            </a:endParaRPr>
          </a:p>
        </p:txBody>
      </p:sp>
      <p:sp>
        <p:nvSpPr>
          <p:cNvPr id="168" name="Shape 168"/>
          <p:cNvSpPr txBox="1"/>
          <p:nvPr/>
        </p:nvSpPr>
        <p:spPr>
          <a:xfrm>
            <a:off x="311700" y="3014875"/>
            <a:ext cx="8079600" cy="17904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b="1" lang="en" sz="1800">
                <a:solidFill>
                  <a:schemeClr val="dk2"/>
                </a:solidFill>
              </a:rPr>
              <a:t>Tracing - [</a:t>
            </a:r>
            <a:r>
              <a:rPr lang="en" sz="1200">
                <a:solidFill>
                  <a:schemeClr val="dk2"/>
                </a:solidFill>
              </a:rPr>
              <a:t>PivotTracing SOSP’15, XTrace NSDI’07, Dapper TR’10</a:t>
            </a:r>
            <a:r>
              <a:rPr lang="en">
                <a:solidFill>
                  <a:srgbClr val="9E9E9E"/>
                </a:solidFill>
                <a:latin typeface="Lato"/>
                <a:ea typeface="Lato"/>
                <a:cs typeface="Lato"/>
                <a:sym typeface="Lato"/>
              </a:rPr>
              <a:t>, </a:t>
            </a:r>
            <a:r>
              <a:rPr b="1" lang="en" sz="1800">
                <a:solidFill>
                  <a:schemeClr val="dk2"/>
                </a:solidFill>
              </a:rPr>
              <a:t>]</a:t>
            </a:r>
            <a:endParaRPr b="1" sz="1800">
              <a:solidFill>
                <a:schemeClr val="dk2"/>
              </a:solidFill>
            </a:endParaRPr>
          </a:p>
          <a:p>
            <a:pPr indent="0" lvl="0" marL="0" rtl="0">
              <a:lnSpc>
                <a:spcPct val="115000"/>
              </a:lnSpc>
              <a:spcBef>
                <a:spcPts val="1600"/>
              </a:spcBef>
              <a:spcAft>
                <a:spcPts val="1600"/>
              </a:spcAft>
              <a:buClr>
                <a:schemeClr val="dk1"/>
              </a:buClr>
              <a:buSzPts val="1100"/>
              <a:buFont typeface="Arial"/>
              <a:buNone/>
            </a:pPr>
            <a:r>
              <a:rPr b="1" lang="en" sz="1800">
                <a:solidFill>
                  <a:schemeClr val="dk2"/>
                </a:solidFill>
              </a:rPr>
              <a:t>Log Analysis - [</a:t>
            </a:r>
            <a:r>
              <a:rPr lang="en" sz="1200">
                <a:solidFill>
                  <a:schemeClr val="dk2"/>
                </a:solidFill>
              </a:rPr>
              <a:t>ShiViz CACM ‘16</a:t>
            </a:r>
            <a:r>
              <a:rPr b="1" lang="en" sz="1800">
                <a:solidFill>
                  <a:schemeClr val="dk2"/>
                </a:solidFill>
              </a:rPr>
              <a:t>]</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3" name="Shape 633"/>
        <p:cNvGrpSpPr/>
        <p:nvPr/>
      </p:nvGrpSpPr>
      <p:grpSpPr>
        <a:xfrm>
          <a:off x="0" y="0"/>
          <a:ext cx="0" cy="0"/>
          <a:chOff x="0" y="0"/>
          <a:chExt cx="0" cy="0"/>
        </a:xfrm>
      </p:grpSpPr>
      <p:sp>
        <p:nvSpPr>
          <p:cNvPr id="634" name="Shape 634"/>
          <p:cNvSpPr/>
          <p:nvPr/>
        </p:nvSpPr>
        <p:spPr>
          <a:xfrm>
            <a:off x="5070400" y="4122125"/>
            <a:ext cx="3387000" cy="840600"/>
          </a:xfrm>
          <a:prstGeom prst="rect">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635" name="Shape 635"/>
          <p:cNvPicPr preferRelativeResize="0"/>
          <p:nvPr/>
        </p:nvPicPr>
        <p:blipFill>
          <a:blip r:embed="rId3">
            <a:alphaModFix/>
          </a:blip>
          <a:stretch>
            <a:fillRect/>
          </a:stretch>
        </p:blipFill>
        <p:spPr>
          <a:xfrm>
            <a:off x="5938883" y="2792388"/>
            <a:ext cx="2321600" cy="499750"/>
          </a:xfrm>
          <a:prstGeom prst="rect">
            <a:avLst/>
          </a:prstGeom>
          <a:noFill/>
          <a:ln>
            <a:noFill/>
          </a:ln>
        </p:spPr>
      </p:pic>
      <p:cxnSp>
        <p:nvCxnSpPr>
          <p:cNvPr id="636" name="Shape 636"/>
          <p:cNvCxnSpPr/>
          <p:nvPr/>
        </p:nvCxnSpPr>
        <p:spPr>
          <a:xfrm>
            <a:off x="6234188" y="2337713"/>
            <a:ext cx="6900" cy="357600"/>
          </a:xfrm>
          <a:prstGeom prst="straightConnector1">
            <a:avLst/>
          </a:prstGeom>
          <a:noFill/>
          <a:ln cap="flat" cmpd="sng" w="9525">
            <a:solidFill>
              <a:srgbClr val="595959"/>
            </a:solidFill>
            <a:prstDash val="solid"/>
            <a:round/>
            <a:headEnd len="med" w="med" type="none"/>
            <a:tailEnd len="med" w="med" type="stealth"/>
          </a:ln>
        </p:spPr>
      </p:cxnSp>
      <p:cxnSp>
        <p:nvCxnSpPr>
          <p:cNvPr id="637" name="Shape 637"/>
          <p:cNvCxnSpPr/>
          <p:nvPr/>
        </p:nvCxnSpPr>
        <p:spPr>
          <a:xfrm>
            <a:off x="7929000" y="3237638"/>
            <a:ext cx="23400" cy="204000"/>
          </a:xfrm>
          <a:prstGeom prst="straightConnector1">
            <a:avLst/>
          </a:prstGeom>
          <a:noFill/>
          <a:ln cap="flat" cmpd="sng" w="9525">
            <a:solidFill>
              <a:srgbClr val="595959"/>
            </a:solidFill>
            <a:prstDash val="solid"/>
            <a:round/>
            <a:headEnd len="med" w="med" type="none"/>
            <a:tailEnd len="med" w="med" type="stealth"/>
          </a:ln>
        </p:spPr>
      </p:cxnSp>
      <p:cxnSp>
        <p:nvCxnSpPr>
          <p:cNvPr id="638" name="Shape 638"/>
          <p:cNvCxnSpPr/>
          <p:nvPr/>
        </p:nvCxnSpPr>
        <p:spPr>
          <a:xfrm>
            <a:off x="7937238" y="2020663"/>
            <a:ext cx="6900" cy="357600"/>
          </a:xfrm>
          <a:prstGeom prst="straightConnector1">
            <a:avLst/>
          </a:prstGeom>
          <a:noFill/>
          <a:ln cap="flat" cmpd="sng" w="9525">
            <a:solidFill>
              <a:srgbClr val="595959"/>
            </a:solidFill>
            <a:prstDash val="solid"/>
            <a:round/>
            <a:headEnd len="med" w="med" type="none"/>
            <a:tailEnd len="med" w="med" type="stealth"/>
          </a:ln>
        </p:spPr>
      </p:cxnSp>
      <p:cxnSp>
        <p:nvCxnSpPr>
          <p:cNvPr id="639" name="Shape 639"/>
          <p:cNvCxnSpPr/>
          <p:nvPr/>
        </p:nvCxnSpPr>
        <p:spPr>
          <a:xfrm>
            <a:off x="6237200" y="3407175"/>
            <a:ext cx="900" cy="391500"/>
          </a:xfrm>
          <a:prstGeom prst="straightConnector1">
            <a:avLst/>
          </a:prstGeom>
          <a:noFill/>
          <a:ln cap="flat" cmpd="sng" w="9525">
            <a:solidFill>
              <a:srgbClr val="595959"/>
            </a:solidFill>
            <a:prstDash val="solid"/>
            <a:round/>
            <a:headEnd len="med" w="med" type="none"/>
            <a:tailEnd len="med" w="med" type="stealth"/>
          </a:ln>
        </p:spPr>
      </p:cxnSp>
      <p:pic>
        <p:nvPicPr>
          <p:cNvPr id="640" name="Shape 640"/>
          <p:cNvPicPr preferRelativeResize="0"/>
          <p:nvPr/>
        </p:nvPicPr>
        <p:blipFill>
          <a:blip r:embed="rId4">
            <a:alphaModFix/>
          </a:blip>
          <a:stretch>
            <a:fillRect/>
          </a:stretch>
        </p:blipFill>
        <p:spPr>
          <a:xfrm>
            <a:off x="206375" y="1556854"/>
            <a:ext cx="4918004" cy="2020202"/>
          </a:xfrm>
          <a:prstGeom prst="rect">
            <a:avLst/>
          </a:prstGeom>
          <a:noFill/>
          <a:ln>
            <a:noFill/>
          </a:ln>
        </p:spPr>
      </p:pic>
      <p:pic>
        <p:nvPicPr>
          <p:cNvPr id="641" name="Shape 641"/>
          <p:cNvPicPr preferRelativeResize="0"/>
          <p:nvPr/>
        </p:nvPicPr>
        <p:blipFill>
          <a:blip r:embed="rId5">
            <a:alphaModFix/>
          </a:blip>
          <a:stretch>
            <a:fillRect/>
          </a:stretch>
        </p:blipFill>
        <p:spPr>
          <a:xfrm>
            <a:off x="5482675" y="1017713"/>
            <a:ext cx="3046524" cy="1545375"/>
          </a:xfrm>
          <a:prstGeom prst="rect">
            <a:avLst/>
          </a:prstGeom>
          <a:noFill/>
          <a:ln>
            <a:noFill/>
          </a:ln>
        </p:spPr>
      </p:pic>
      <p:sp>
        <p:nvSpPr>
          <p:cNvPr id="642" name="Shape 642"/>
          <p:cNvSpPr txBox="1"/>
          <p:nvPr/>
        </p:nvSpPr>
        <p:spPr>
          <a:xfrm>
            <a:off x="5077875" y="4116175"/>
            <a:ext cx="3329100" cy="770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t>Node_</a:t>
            </a:r>
            <a:r>
              <a:rPr b="1" lang="en"/>
              <a:t>3</a:t>
            </a:r>
            <a:r>
              <a:rPr lang="en"/>
              <a:t>_InCritical == </a:t>
            </a:r>
            <a:r>
              <a:rPr b="1" lang="en"/>
              <a:t>True</a:t>
            </a:r>
            <a:endParaRPr b="1"/>
          </a:p>
          <a:p>
            <a:pPr indent="0" lvl="0" marL="0" rtl="0">
              <a:spcBef>
                <a:spcPts val="0"/>
              </a:spcBef>
              <a:spcAft>
                <a:spcPts val="0"/>
              </a:spcAft>
              <a:buNone/>
            </a:pPr>
            <a:r>
              <a:rPr lang="en"/>
              <a:t>Node_</a:t>
            </a:r>
            <a:r>
              <a:rPr b="1" lang="en"/>
              <a:t>2</a:t>
            </a:r>
            <a:r>
              <a:rPr lang="en"/>
              <a:t>_InCritical != Node_</a:t>
            </a:r>
            <a:r>
              <a:rPr b="1" lang="en"/>
              <a:t>3</a:t>
            </a:r>
            <a:r>
              <a:rPr lang="en"/>
              <a:t>_InCritical</a:t>
            </a:r>
            <a:endParaRPr/>
          </a:p>
          <a:p>
            <a:pPr indent="0" lvl="0" marL="0" rtl="0">
              <a:spcBef>
                <a:spcPts val="0"/>
              </a:spcBef>
              <a:spcAft>
                <a:spcPts val="0"/>
              </a:spcAft>
              <a:buNone/>
            </a:pPr>
            <a:r>
              <a:rPr lang="en"/>
              <a:t>Node_</a:t>
            </a:r>
            <a:r>
              <a:rPr b="1" lang="en"/>
              <a:t>2</a:t>
            </a:r>
            <a:r>
              <a:rPr lang="en"/>
              <a:t>_InCritical == Node_</a:t>
            </a:r>
            <a:r>
              <a:rPr b="1" lang="en"/>
              <a:t>1</a:t>
            </a:r>
            <a:r>
              <a:rPr lang="en"/>
              <a:t>_InCritical</a:t>
            </a:r>
            <a:endParaRPr/>
          </a:p>
        </p:txBody>
      </p:sp>
      <p:sp>
        <p:nvSpPr>
          <p:cNvPr id="643" name="Shape 6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644" name="Shape 6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Reasoning About Global State: State Bucketing</a:t>
            </a:r>
            <a:endParaRPr/>
          </a:p>
        </p:txBody>
      </p:sp>
      <p:sp>
        <p:nvSpPr>
          <p:cNvPr id="645" name="Shape 645"/>
          <p:cNvSpPr/>
          <p:nvPr/>
        </p:nvSpPr>
        <p:spPr>
          <a:xfrm>
            <a:off x="7773975" y="3528338"/>
            <a:ext cx="633000" cy="357600"/>
          </a:xfrm>
          <a:prstGeom prst="rect">
            <a:avLst/>
          </a:prstGeom>
          <a:solidFill>
            <a:srgbClr val="8E7CC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rPr lang="en"/>
              <a:t>...</a:t>
            </a:r>
            <a:endParaRPr/>
          </a:p>
        </p:txBody>
      </p:sp>
      <p:sp>
        <p:nvSpPr>
          <p:cNvPr id="646" name="Shape 646"/>
          <p:cNvSpPr txBox="1"/>
          <p:nvPr/>
        </p:nvSpPr>
        <p:spPr>
          <a:xfrm>
            <a:off x="2351500" y="4304725"/>
            <a:ext cx="1942800" cy="393600"/>
          </a:xfrm>
          <a:prstGeom prst="rect">
            <a:avLst/>
          </a:prstGeom>
          <a:solidFill>
            <a:srgbClr val="E06666"/>
          </a:solidFill>
          <a:ln>
            <a:noFill/>
          </a:ln>
        </p:spPr>
        <p:txBody>
          <a:bodyPr anchorCtr="0" anchor="t" bIns="91425" lIns="91425" spcFirstLastPara="1" rIns="91425" wrap="square" tIns="91425">
            <a:noAutofit/>
          </a:bodyPr>
          <a:lstStyle/>
          <a:p>
            <a:pPr indent="0" lvl="0" marL="0">
              <a:spcBef>
                <a:spcPts val="0"/>
              </a:spcBef>
              <a:spcAft>
                <a:spcPts val="0"/>
              </a:spcAft>
              <a:buNone/>
            </a:pPr>
            <a:r>
              <a:rPr b="1" lang="en"/>
              <a:t>“</a:t>
            </a:r>
            <a:r>
              <a:rPr b="1" lang="en"/>
              <a:t>Likely” Invariants</a:t>
            </a:r>
            <a:endParaRPr b="1"/>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0" name="Shape 650"/>
        <p:cNvGrpSpPr/>
        <p:nvPr/>
      </p:nvGrpSpPr>
      <p:grpSpPr>
        <a:xfrm>
          <a:off x="0" y="0"/>
          <a:ext cx="0" cy="0"/>
          <a:chOff x="0" y="0"/>
          <a:chExt cx="0" cy="0"/>
        </a:xfrm>
      </p:grpSpPr>
      <p:sp>
        <p:nvSpPr>
          <p:cNvPr id="651" name="Shape 651"/>
          <p:cNvSpPr txBox="1"/>
          <p:nvPr>
            <p:ph type="title"/>
          </p:nvPr>
        </p:nvSpPr>
        <p:spPr>
          <a:xfrm>
            <a:off x="311700" y="445025"/>
            <a:ext cx="34221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Distributed Asserts</a:t>
            </a:r>
            <a:endParaRPr/>
          </a:p>
        </p:txBody>
      </p:sp>
      <p:sp>
        <p:nvSpPr>
          <p:cNvPr id="652" name="Shape 652"/>
          <p:cNvSpPr txBox="1"/>
          <p:nvPr>
            <p:ph idx="1" type="body"/>
          </p:nvPr>
        </p:nvSpPr>
        <p:spPr>
          <a:xfrm>
            <a:off x="311700" y="1152488"/>
            <a:ext cx="35745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Distributed asserts enforce invariants at runtime</a:t>
            </a:r>
            <a:endParaRPr/>
          </a:p>
          <a:p>
            <a:pPr indent="0" lvl="0" marL="0" rtl="0">
              <a:spcBef>
                <a:spcPts val="1600"/>
              </a:spcBef>
              <a:spcAft>
                <a:spcPts val="0"/>
              </a:spcAft>
              <a:buNone/>
            </a:pPr>
            <a:r>
              <a:t/>
            </a:r>
            <a:endParaRPr/>
          </a:p>
          <a:p>
            <a:pPr indent="0" lvl="0" marL="0" rtl="0">
              <a:spcBef>
                <a:spcPts val="1600"/>
              </a:spcBef>
              <a:spcAft>
                <a:spcPts val="0"/>
              </a:spcAft>
              <a:buNone/>
            </a:pPr>
            <a:r>
              <a:t/>
            </a:r>
            <a:endParaRPr/>
          </a:p>
          <a:p>
            <a:pPr indent="0" lvl="0" marL="0" rtl="0">
              <a:spcBef>
                <a:spcPts val="1600"/>
              </a:spcBef>
              <a:spcAft>
                <a:spcPts val="0"/>
              </a:spcAft>
              <a:buNone/>
            </a:pPr>
            <a:r>
              <a:rPr lang="en"/>
              <a:t> </a:t>
            </a:r>
            <a:endParaRPr/>
          </a:p>
          <a:p>
            <a:pPr indent="0" lvl="0" marL="0" rtl="0">
              <a:spcBef>
                <a:spcPts val="1600"/>
              </a:spcBef>
              <a:spcAft>
                <a:spcPts val="1600"/>
              </a:spcAft>
              <a:buNone/>
            </a:pPr>
            <a:r>
              <a:rPr lang="en"/>
              <a:t> </a:t>
            </a:r>
            <a:endParaRPr/>
          </a:p>
        </p:txBody>
      </p:sp>
      <p:sp>
        <p:nvSpPr>
          <p:cNvPr id="653" name="Shape 65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solidFill>
                  <a:schemeClr val="dk1"/>
                </a:solidFill>
                <a:latin typeface="Proxima Nova"/>
                <a:ea typeface="Proxima Nova"/>
                <a:cs typeface="Proxima Nova"/>
                <a:sym typeface="Proxima Nova"/>
              </a:rPr>
              <a:t>‹#›</a:t>
            </a:fld>
            <a:endParaRPr>
              <a:solidFill>
                <a:schemeClr val="dk1"/>
              </a:solidFill>
              <a:latin typeface="Proxima Nova"/>
              <a:ea typeface="Proxima Nova"/>
              <a:cs typeface="Proxima Nova"/>
              <a:sym typeface="Proxima Nova"/>
            </a:endParaRPr>
          </a:p>
        </p:txBody>
      </p:sp>
      <p:pic>
        <p:nvPicPr>
          <p:cNvPr id="654" name="Shape 654"/>
          <p:cNvPicPr preferRelativeResize="0"/>
          <p:nvPr/>
        </p:nvPicPr>
        <p:blipFill>
          <a:blip r:embed="rId3">
            <a:alphaModFix/>
          </a:blip>
          <a:stretch>
            <a:fillRect/>
          </a:stretch>
        </p:blipFill>
        <p:spPr>
          <a:xfrm>
            <a:off x="4038600" y="152400"/>
            <a:ext cx="4952998" cy="4087376"/>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8" name="Shape 658"/>
        <p:cNvGrpSpPr/>
        <p:nvPr/>
      </p:nvGrpSpPr>
      <p:grpSpPr>
        <a:xfrm>
          <a:off x="0" y="0"/>
          <a:ext cx="0" cy="0"/>
          <a:chOff x="0" y="0"/>
          <a:chExt cx="0" cy="0"/>
        </a:xfrm>
      </p:grpSpPr>
      <p:sp>
        <p:nvSpPr>
          <p:cNvPr id="659" name="Shape 659"/>
          <p:cNvSpPr txBox="1"/>
          <p:nvPr>
            <p:ph type="title"/>
          </p:nvPr>
        </p:nvSpPr>
        <p:spPr>
          <a:xfrm>
            <a:off x="311700" y="445025"/>
            <a:ext cx="34221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Distributed Asserts</a:t>
            </a:r>
            <a:endParaRPr/>
          </a:p>
        </p:txBody>
      </p:sp>
      <p:sp>
        <p:nvSpPr>
          <p:cNvPr id="660" name="Shape 660"/>
          <p:cNvSpPr txBox="1"/>
          <p:nvPr>
            <p:ph idx="1" type="body"/>
          </p:nvPr>
        </p:nvSpPr>
        <p:spPr>
          <a:xfrm>
            <a:off x="311700" y="1152488"/>
            <a:ext cx="35745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Distributed asserts enforce invariants at runtime</a:t>
            </a:r>
            <a:endParaRPr/>
          </a:p>
          <a:p>
            <a:pPr indent="-342900" lvl="0" marL="457200" rtl="0">
              <a:spcBef>
                <a:spcPts val="0"/>
              </a:spcBef>
              <a:spcAft>
                <a:spcPts val="0"/>
              </a:spcAft>
              <a:buSzPts val="1800"/>
              <a:buChar char="●"/>
            </a:pPr>
            <a:r>
              <a:rPr lang="en"/>
              <a:t>Snapshots are constructed using approximate synchrony</a:t>
            </a:r>
            <a:endParaRPr/>
          </a:p>
          <a:p>
            <a:pPr indent="0" lvl="0" marL="0" rtl="0">
              <a:spcBef>
                <a:spcPts val="1600"/>
              </a:spcBef>
              <a:spcAft>
                <a:spcPts val="0"/>
              </a:spcAft>
              <a:buNone/>
            </a:pPr>
            <a:r>
              <a:t/>
            </a:r>
            <a:endParaRPr/>
          </a:p>
          <a:p>
            <a:pPr indent="0" lvl="0" marL="0" rtl="0">
              <a:spcBef>
                <a:spcPts val="1600"/>
              </a:spcBef>
              <a:spcAft>
                <a:spcPts val="0"/>
              </a:spcAft>
              <a:buNone/>
            </a:pPr>
            <a:r>
              <a:t/>
            </a:r>
            <a:endParaRPr/>
          </a:p>
          <a:p>
            <a:pPr indent="0" lvl="0" marL="0" rtl="0">
              <a:spcBef>
                <a:spcPts val="1600"/>
              </a:spcBef>
              <a:spcAft>
                <a:spcPts val="0"/>
              </a:spcAft>
              <a:buNone/>
            </a:pPr>
            <a:r>
              <a:rPr lang="en"/>
              <a:t> </a:t>
            </a:r>
            <a:endParaRPr/>
          </a:p>
          <a:p>
            <a:pPr indent="0" lvl="0" marL="0" rtl="0">
              <a:spcBef>
                <a:spcPts val="1600"/>
              </a:spcBef>
              <a:spcAft>
                <a:spcPts val="1600"/>
              </a:spcAft>
              <a:buNone/>
            </a:pPr>
            <a:r>
              <a:rPr lang="en"/>
              <a:t> </a:t>
            </a:r>
            <a:endParaRPr/>
          </a:p>
        </p:txBody>
      </p:sp>
      <p:sp>
        <p:nvSpPr>
          <p:cNvPr id="661" name="Shape 66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solidFill>
                  <a:schemeClr val="dk1"/>
                </a:solidFill>
                <a:latin typeface="Proxima Nova"/>
                <a:ea typeface="Proxima Nova"/>
                <a:cs typeface="Proxima Nova"/>
                <a:sym typeface="Proxima Nova"/>
              </a:rPr>
              <a:t>‹#›</a:t>
            </a:fld>
            <a:endParaRPr>
              <a:solidFill>
                <a:schemeClr val="dk1"/>
              </a:solidFill>
              <a:latin typeface="Proxima Nova"/>
              <a:ea typeface="Proxima Nova"/>
              <a:cs typeface="Proxima Nova"/>
              <a:sym typeface="Proxima Nova"/>
            </a:endParaRPr>
          </a:p>
        </p:txBody>
      </p:sp>
      <p:pic>
        <p:nvPicPr>
          <p:cNvPr id="662" name="Shape 662"/>
          <p:cNvPicPr preferRelativeResize="0"/>
          <p:nvPr/>
        </p:nvPicPr>
        <p:blipFill>
          <a:blip r:embed="rId3">
            <a:alphaModFix/>
          </a:blip>
          <a:stretch>
            <a:fillRect/>
          </a:stretch>
        </p:blipFill>
        <p:spPr>
          <a:xfrm>
            <a:off x="4038600" y="152400"/>
            <a:ext cx="4952998" cy="4087376"/>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6" name="Shape 666"/>
        <p:cNvGrpSpPr/>
        <p:nvPr/>
      </p:nvGrpSpPr>
      <p:grpSpPr>
        <a:xfrm>
          <a:off x="0" y="0"/>
          <a:ext cx="0" cy="0"/>
          <a:chOff x="0" y="0"/>
          <a:chExt cx="0" cy="0"/>
        </a:xfrm>
      </p:grpSpPr>
      <p:sp>
        <p:nvSpPr>
          <p:cNvPr id="667" name="Shape 667"/>
          <p:cNvSpPr txBox="1"/>
          <p:nvPr>
            <p:ph type="title"/>
          </p:nvPr>
        </p:nvSpPr>
        <p:spPr>
          <a:xfrm>
            <a:off x="311700" y="445025"/>
            <a:ext cx="34221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Distributed Asserts</a:t>
            </a:r>
            <a:endParaRPr/>
          </a:p>
        </p:txBody>
      </p:sp>
      <p:sp>
        <p:nvSpPr>
          <p:cNvPr id="668" name="Shape 668"/>
          <p:cNvSpPr txBox="1"/>
          <p:nvPr>
            <p:ph idx="1" type="body"/>
          </p:nvPr>
        </p:nvSpPr>
        <p:spPr>
          <a:xfrm>
            <a:off x="311700" y="1152488"/>
            <a:ext cx="35745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Distributed asserts enforce invariants at runtime</a:t>
            </a:r>
            <a:endParaRPr/>
          </a:p>
          <a:p>
            <a:pPr indent="-342900" lvl="0" marL="457200" rtl="0">
              <a:spcBef>
                <a:spcPts val="0"/>
              </a:spcBef>
              <a:spcAft>
                <a:spcPts val="0"/>
              </a:spcAft>
              <a:buSzPts val="1800"/>
              <a:buChar char="●"/>
            </a:pPr>
            <a:r>
              <a:rPr lang="en"/>
              <a:t>Snapshots are constructed using approximate synchrony</a:t>
            </a:r>
            <a:endParaRPr/>
          </a:p>
          <a:p>
            <a:pPr indent="0" lvl="0" marL="0" rtl="0">
              <a:spcBef>
                <a:spcPts val="1600"/>
              </a:spcBef>
              <a:spcAft>
                <a:spcPts val="0"/>
              </a:spcAft>
              <a:buNone/>
            </a:pPr>
            <a:r>
              <a:t/>
            </a:r>
            <a:endParaRPr/>
          </a:p>
          <a:p>
            <a:pPr indent="0" lvl="0" marL="0" rtl="0">
              <a:spcBef>
                <a:spcPts val="1600"/>
              </a:spcBef>
              <a:spcAft>
                <a:spcPts val="0"/>
              </a:spcAft>
              <a:buNone/>
            </a:pPr>
            <a:r>
              <a:t/>
            </a:r>
            <a:endParaRPr/>
          </a:p>
          <a:p>
            <a:pPr indent="0" lvl="0" marL="0" rtl="0">
              <a:spcBef>
                <a:spcPts val="1600"/>
              </a:spcBef>
              <a:spcAft>
                <a:spcPts val="0"/>
              </a:spcAft>
              <a:buNone/>
            </a:pPr>
            <a:r>
              <a:rPr lang="en"/>
              <a:t> </a:t>
            </a:r>
            <a:endParaRPr/>
          </a:p>
          <a:p>
            <a:pPr indent="0" lvl="0" marL="0" rtl="0">
              <a:spcBef>
                <a:spcPts val="1600"/>
              </a:spcBef>
              <a:spcAft>
                <a:spcPts val="1600"/>
              </a:spcAft>
              <a:buNone/>
            </a:pPr>
            <a:r>
              <a:rPr lang="en"/>
              <a:t> </a:t>
            </a:r>
            <a:endParaRPr/>
          </a:p>
        </p:txBody>
      </p:sp>
      <p:sp>
        <p:nvSpPr>
          <p:cNvPr id="669" name="Shape 66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solidFill>
                  <a:schemeClr val="dk1"/>
                </a:solidFill>
                <a:latin typeface="Proxima Nova"/>
                <a:ea typeface="Proxima Nova"/>
                <a:cs typeface="Proxima Nova"/>
                <a:sym typeface="Proxima Nova"/>
              </a:rPr>
              <a:t>‹#›</a:t>
            </a:fld>
            <a:endParaRPr>
              <a:solidFill>
                <a:schemeClr val="dk1"/>
              </a:solidFill>
              <a:latin typeface="Proxima Nova"/>
              <a:ea typeface="Proxima Nova"/>
              <a:cs typeface="Proxima Nova"/>
              <a:sym typeface="Proxima Nova"/>
            </a:endParaRPr>
          </a:p>
        </p:txBody>
      </p:sp>
      <p:pic>
        <p:nvPicPr>
          <p:cNvPr id="670" name="Shape 670"/>
          <p:cNvPicPr preferRelativeResize="0"/>
          <p:nvPr/>
        </p:nvPicPr>
        <p:blipFill>
          <a:blip r:embed="rId3">
            <a:alphaModFix/>
          </a:blip>
          <a:stretch>
            <a:fillRect/>
          </a:stretch>
        </p:blipFill>
        <p:spPr>
          <a:xfrm>
            <a:off x="4038600" y="152400"/>
            <a:ext cx="4952999" cy="4108621"/>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4" name="Shape 674"/>
        <p:cNvGrpSpPr/>
        <p:nvPr/>
      </p:nvGrpSpPr>
      <p:grpSpPr>
        <a:xfrm>
          <a:off x="0" y="0"/>
          <a:ext cx="0" cy="0"/>
          <a:chOff x="0" y="0"/>
          <a:chExt cx="0" cy="0"/>
        </a:xfrm>
      </p:grpSpPr>
      <p:sp>
        <p:nvSpPr>
          <p:cNvPr id="675" name="Shape 675"/>
          <p:cNvSpPr txBox="1"/>
          <p:nvPr>
            <p:ph type="title"/>
          </p:nvPr>
        </p:nvSpPr>
        <p:spPr>
          <a:xfrm>
            <a:off x="311700" y="445025"/>
            <a:ext cx="34221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Distributed Asserts</a:t>
            </a:r>
            <a:endParaRPr/>
          </a:p>
        </p:txBody>
      </p:sp>
      <p:sp>
        <p:nvSpPr>
          <p:cNvPr id="676" name="Shape 676"/>
          <p:cNvSpPr txBox="1"/>
          <p:nvPr>
            <p:ph idx="1" type="body"/>
          </p:nvPr>
        </p:nvSpPr>
        <p:spPr>
          <a:xfrm>
            <a:off x="311700" y="1152488"/>
            <a:ext cx="35745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Distributed asserts enforce invariants at runtime</a:t>
            </a:r>
            <a:endParaRPr/>
          </a:p>
          <a:p>
            <a:pPr indent="-342900" lvl="0" marL="457200" rtl="0">
              <a:spcBef>
                <a:spcPts val="0"/>
              </a:spcBef>
              <a:spcAft>
                <a:spcPts val="0"/>
              </a:spcAft>
              <a:buSzPts val="1800"/>
              <a:buChar char="●"/>
            </a:pPr>
            <a:r>
              <a:rPr lang="en"/>
              <a:t>Snapshots are constructed using approximate synchrony</a:t>
            </a:r>
            <a:endParaRPr/>
          </a:p>
          <a:p>
            <a:pPr indent="-342900" lvl="0" marL="457200" rtl="0">
              <a:spcBef>
                <a:spcPts val="0"/>
              </a:spcBef>
              <a:spcAft>
                <a:spcPts val="0"/>
              </a:spcAft>
              <a:buSzPts val="1800"/>
              <a:buChar char="●"/>
            </a:pPr>
            <a:r>
              <a:rPr lang="en"/>
              <a:t>Asserter constructs global state by aggregating snapshots</a:t>
            </a:r>
            <a:endParaRPr/>
          </a:p>
          <a:p>
            <a:pPr indent="0" lvl="0" marL="0" rtl="0">
              <a:spcBef>
                <a:spcPts val="1600"/>
              </a:spcBef>
              <a:spcAft>
                <a:spcPts val="0"/>
              </a:spcAft>
              <a:buNone/>
            </a:pPr>
            <a:r>
              <a:t/>
            </a:r>
            <a:endParaRPr/>
          </a:p>
          <a:p>
            <a:pPr indent="0" lvl="0" marL="0" rtl="0">
              <a:spcBef>
                <a:spcPts val="1600"/>
              </a:spcBef>
              <a:spcAft>
                <a:spcPts val="0"/>
              </a:spcAft>
              <a:buNone/>
            </a:pPr>
            <a:r>
              <a:rPr lang="en"/>
              <a:t> </a:t>
            </a:r>
            <a:endParaRPr/>
          </a:p>
          <a:p>
            <a:pPr indent="0" lvl="0" marL="0" rtl="0">
              <a:spcBef>
                <a:spcPts val="1600"/>
              </a:spcBef>
              <a:spcAft>
                <a:spcPts val="1600"/>
              </a:spcAft>
              <a:buNone/>
            </a:pPr>
            <a:r>
              <a:rPr lang="en"/>
              <a:t> </a:t>
            </a:r>
            <a:endParaRPr/>
          </a:p>
        </p:txBody>
      </p:sp>
      <p:sp>
        <p:nvSpPr>
          <p:cNvPr id="677" name="Shape 67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solidFill>
                  <a:schemeClr val="dk1"/>
                </a:solidFill>
                <a:latin typeface="Proxima Nova"/>
                <a:ea typeface="Proxima Nova"/>
                <a:cs typeface="Proxima Nova"/>
                <a:sym typeface="Proxima Nova"/>
              </a:rPr>
              <a:t>‹#›</a:t>
            </a:fld>
            <a:endParaRPr>
              <a:solidFill>
                <a:schemeClr val="dk1"/>
              </a:solidFill>
              <a:latin typeface="Proxima Nova"/>
              <a:ea typeface="Proxima Nova"/>
              <a:cs typeface="Proxima Nova"/>
              <a:sym typeface="Proxima Nova"/>
            </a:endParaRPr>
          </a:p>
        </p:txBody>
      </p:sp>
      <p:pic>
        <p:nvPicPr>
          <p:cNvPr id="678" name="Shape 678"/>
          <p:cNvPicPr preferRelativeResize="0"/>
          <p:nvPr/>
        </p:nvPicPr>
        <p:blipFill>
          <a:blip r:embed="rId3">
            <a:alphaModFix/>
          </a:blip>
          <a:stretch>
            <a:fillRect/>
          </a:stretch>
        </p:blipFill>
        <p:spPr>
          <a:xfrm>
            <a:off x="4038600" y="152400"/>
            <a:ext cx="4952999" cy="4108621"/>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2" name="Shape 682"/>
        <p:cNvGrpSpPr/>
        <p:nvPr/>
      </p:nvGrpSpPr>
      <p:grpSpPr>
        <a:xfrm>
          <a:off x="0" y="0"/>
          <a:ext cx="0" cy="0"/>
          <a:chOff x="0" y="0"/>
          <a:chExt cx="0" cy="0"/>
        </a:xfrm>
      </p:grpSpPr>
      <p:sp>
        <p:nvSpPr>
          <p:cNvPr id="683" name="Shape 683"/>
          <p:cNvSpPr txBox="1"/>
          <p:nvPr>
            <p:ph type="title"/>
          </p:nvPr>
        </p:nvSpPr>
        <p:spPr>
          <a:xfrm>
            <a:off x="311700" y="445025"/>
            <a:ext cx="34221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Distributed Asserts</a:t>
            </a:r>
            <a:endParaRPr/>
          </a:p>
        </p:txBody>
      </p:sp>
      <p:sp>
        <p:nvSpPr>
          <p:cNvPr id="684" name="Shape 684"/>
          <p:cNvSpPr txBox="1"/>
          <p:nvPr>
            <p:ph idx="1" type="body"/>
          </p:nvPr>
        </p:nvSpPr>
        <p:spPr>
          <a:xfrm>
            <a:off x="311700" y="1152488"/>
            <a:ext cx="35745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Distributed asserts enforce invariants at runtime</a:t>
            </a:r>
            <a:endParaRPr/>
          </a:p>
          <a:p>
            <a:pPr indent="-342900" lvl="0" marL="457200" rtl="0">
              <a:spcBef>
                <a:spcPts val="0"/>
              </a:spcBef>
              <a:spcAft>
                <a:spcPts val="0"/>
              </a:spcAft>
              <a:buSzPts val="1800"/>
              <a:buChar char="●"/>
            </a:pPr>
            <a:r>
              <a:rPr lang="en"/>
              <a:t>Snapshots are constructed using approximate synchrony</a:t>
            </a:r>
            <a:endParaRPr/>
          </a:p>
          <a:p>
            <a:pPr indent="-342900" lvl="0" marL="457200" rtl="0">
              <a:spcBef>
                <a:spcPts val="0"/>
              </a:spcBef>
              <a:spcAft>
                <a:spcPts val="0"/>
              </a:spcAft>
              <a:buSzPts val="1800"/>
              <a:buChar char="●"/>
            </a:pPr>
            <a:r>
              <a:rPr lang="en"/>
              <a:t>Asserter constructs global state by aggregating snapshots</a:t>
            </a:r>
            <a:endParaRPr/>
          </a:p>
          <a:p>
            <a:pPr indent="0" lvl="0" marL="0" rtl="0">
              <a:spcBef>
                <a:spcPts val="1600"/>
              </a:spcBef>
              <a:spcAft>
                <a:spcPts val="0"/>
              </a:spcAft>
              <a:buNone/>
            </a:pPr>
            <a:r>
              <a:t/>
            </a:r>
            <a:endParaRPr/>
          </a:p>
          <a:p>
            <a:pPr indent="0" lvl="0" marL="0" rtl="0">
              <a:spcBef>
                <a:spcPts val="1600"/>
              </a:spcBef>
              <a:spcAft>
                <a:spcPts val="0"/>
              </a:spcAft>
              <a:buNone/>
            </a:pPr>
            <a:r>
              <a:rPr lang="en"/>
              <a:t> </a:t>
            </a:r>
            <a:endParaRPr/>
          </a:p>
          <a:p>
            <a:pPr indent="0" lvl="0" marL="0" rtl="0">
              <a:spcBef>
                <a:spcPts val="1600"/>
              </a:spcBef>
              <a:spcAft>
                <a:spcPts val="1600"/>
              </a:spcAft>
              <a:buNone/>
            </a:pPr>
            <a:r>
              <a:rPr lang="en"/>
              <a:t> </a:t>
            </a:r>
            <a:endParaRPr/>
          </a:p>
        </p:txBody>
      </p:sp>
      <p:sp>
        <p:nvSpPr>
          <p:cNvPr id="685" name="Shape 68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solidFill>
                  <a:schemeClr val="dk1"/>
                </a:solidFill>
                <a:latin typeface="Proxima Nova"/>
                <a:ea typeface="Proxima Nova"/>
                <a:cs typeface="Proxima Nova"/>
                <a:sym typeface="Proxima Nova"/>
              </a:rPr>
              <a:t>‹#›</a:t>
            </a:fld>
            <a:endParaRPr>
              <a:solidFill>
                <a:schemeClr val="dk1"/>
              </a:solidFill>
              <a:latin typeface="Proxima Nova"/>
              <a:ea typeface="Proxima Nova"/>
              <a:cs typeface="Proxima Nova"/>
              <a:sym typeface="Proxima Nova"/>
            </a:endParaRPr>
          </a:p>
        </p:txBody>
      </p:sp>
      <p:pic>
        <p:nvPicPr>
          <p:cNvPr id="686" name="Shape 686"/>
          <p:cNvPicPr preferRelativeResize="0"/>
          <p:nvPr/>
        </p:nvPicPr>
        <p:blipFill>
          <a:blip r:embed="rId3">
            <a:alphaModFix/>
          </a:blip>
          <a:stretch>
            <a:fillRect/>
          </a:stretch>
        </p:blipFill>
        <p:spPr>
          <a:xfrm>
            <a:off x="4038600" y="152400"/>
            <a:ext cx="4953001" cy="4113771"/>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0" name="Shape 690"/>
        <p:cNvGrpSpPr/>
        <p:nvPr/>
      </p:nvGrpSpPr>
      <p:grpSpPr>
        <a:xfrm>
          <a:off x="0" y="0"/>
          <a:ext cx="0" cy="0"/>
          <a:chOff x="0" y="0"/>
          <a:chExt cx="0" cy="0"/>
        </a:xfrm>
      </p:grpSpPr>
      <p:pic>
        <p:nvPicPr>
          <p:cNvPr id="691" name="Shape 691"/>
          <p:cNvPicPr preferRelativeResize="0"/>
          <p:nvPr/>
        </p:nvPicPr>
        <p:blipFill>
          <a:blip r:embed="rId3">
            <a:alphaModFix/>
          </a:blip>
          <a:stretch>
            <a:fillRect/>
          </a:stretch>
        </p:blipFill>
        <p:spPr>
          <a:xfrm>
            <a:off x="861750" y="3926567"/>
            <a:ext cx="630649" cy="873207"/>
          </a:xfrm>
          <a:prstGeom prst="rect">
            <a:avLst/>
          </a:prstGeom>
          <a:noFill/>
          <a:ln>
            <a:noFill/>
          </a:ln>
        </p:spPr>
      </p:pic>
      <p:sp>
        <p:nvSpPr>
          <p:cNvPr id="692" name="Shape 69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Evaluated Systems</a:t>
            </a:r>
            <a:endParaRPr/>
          </a:p>
        </p:txBody>
      </p:sp>
      <p:sp>
        <p:nvSpPr>
          <p:cNvPr id="693" name="Shape 693"/>
          <p:cNvSpPr txBox="1"/>
          <p:nvPr>
            <p:ph idx="1" type="body"/>
          </p:nvPr>
        </p:nvSpPr>
        <p:spPr>
          <a:xfrm>
            <a:off x="1492400" y="1220950"/>
            <a:ext cx="74415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t>Etcd: Key-Value store running Raft - 120K LOC</a:t>
            </a:r>
            <a:endParaRPr sz="800"/>
          </a:p>
          <a:p>
            <a:pPr indent="0" lvl="0" marL="0" rtl="0">
              <a:spcBef>
                <a:spcPts val="1600"/>
              </a:spcBef>
              <a:spcAft>
                <a:spcPts val="0"/>
              </a:spcAft>
              <a:buNone/>
            </a:pPr>
            <a:r>
              <a:t/>
            </a:r>
            <a:endParaRPr sz="800"/>
          </a:p>
          <a:p>
            <a:pPr indent="0" lvl="0" marL="0" rtl="0">
              <a:spcBef>
                <a:spcPts val="1600"/>
              </a:spcBef>
              <a:spcAft>
                <a:spcPts val="0"/>
              </a:spcAft>
              <a:buNone/>
            </a:pPr>
            <a:r>
              <a:rPr lang="en" sz="2400"/>
              <a:t>Serf: large scale gossiping failure detector - 6.3K LOC</a:t>
            </a:r>
            <a:endParaRPr sz="800"/>
          </a:p>
          <a:p>
            <a:pPr indent="0" lvl="0" marL="0" rtl="0">
              <a:spcBef>
                <a:spcPts val="1600"/>
              </a:spcBef>
              <a:spcAft>
                <a:spcPts val="0"/>
              </a:spcAft>
              <a:buNone/>
            </a:pPr>
            <a:r>
              <a:t/>
            </a:r>
            <a:endParaRPr sz="800"/>
          </a:p>
          <a:p>
            <a:pPr indent="0" lvl="0" marL="0" rtl="0">
              <a:spcBef>
                <a:spcPts val="1600"/>
              </a:spcBef>
              <a:spcAft>
                <a:spcPts val="0"/>
              </a:spcAft>
              <a:buNone/>
            </a:pPr>
            <a:r>
              <a:rPr lang="en" sz="2400"/>
              <a:t>Taipei-Torrent: Torrent engine written in Go - 5.8K LOC</a:t>
            </a:r>
            <a:endParaRPr sz="800"/>
          </a:p>
          <a:p>
            <a:pPr indent="0" lvl="0" marL="0" rtl="0">
              <a:spcBef>
                <a:spcPts val="1600"/>
              </a:spcBef>
              <a:spcAft>
                <a:spcPts val="0"/>
              </a:spcAft>
              <a:buNone/>
            </a:pPr>
            <a:r>
              <a:t/>
            </a:r>
            <a:endParaRPr sz="800"/>
          </a:p>
          <a:p>
            <a:pPr indent="0" lvl="0" marL="0" rtl="0">
              <a:spcBef>
                <a:spcPts val="1600"/>
              </a:spcBef>
              <a:spcAft>
                <a:spcPts val="1600"/>
              </a:spcAft>
              <a:buNone/>
            </a:pPr>
            <a:r>
              <a:rPr lang="en" sz="2400"/>
              <a:t>Groupcache: Memcached written in Go - 1.7K LOC</a:t>
            </a:r>
            <a:endParaRPr sz="2400"/>
          </a:p>
        </p:txBody>
      </p:sp>
      <p:pic>
        <p:nvPicPr>
          <p:cNvPr id="694" name="Shape 694"/>
          <p:cNvPicPr preferRelativeResize="0"/>
          <p:nvPr/>
        </p:nvPicPr>
        <p:blipFill>
          <a:blip r:embed="rId4">
            <a:alphaModFix/>
          </a:blip>
          <a:stretch>
            <a:fillRect/>
          </a:stretch>
        </p:blipFill>
        <p:spPr>
          <a:xfrm>
            <a:off x="438400" y="1220939"/>
            <a:ext cx="768650" cy="744650"/>
          </a:xfrm>
          <a:prstGeom prst="rect">
            <a:avLst/>
          </a:prstGeom>
          <a:noFill/>
          <a:ln>
            <a:noFill/>
          </a:ln>
        </p:spPr>
      </p:pic>
      <p:pic>
        <p:nvPicPr>
          <p:cNvPr id="695" name="Shape 695"/>
          <p:cNvPicPr preferRelativeResize="0"/>
          <p:nvPr/>
        </p:nvPicPr>
        <p:blipFill>
          <a:blip r:embed="rId5">
            <a:alphaModFix/>
          </a:blip>
          <a:stretch>
            <a:fillRect/>
          </a:stretch>
        </p:blipFill>
        <p:spPr>
          <a:xfrm>
            <a:off x="511875" y="2222462"/>
            <a:ext cx="899228" cy="492650"/>
          </a:xfrm>
          <a:prstGeom prst="rect">
            <a:avLst/>
          </a:prstGeom>
          <a:noFill/>
          <a:ln>
            <a:noFill/>
          </a:ln>
        </p:spPr>
      </p:pic>
      <p:pic>
        <p:nvPicPr>
          <p:cNvPr id="696" name="Shape 696"/>
          <p:cNvPicPr preferRelativeResize="0"/>
          <p:nvPr/>
        </p:nvPicPr>
        <p:blipFill>
          <a:blip r:embed="rId6">
            <a:alphaModFix/>
          </a:blip>
          <a:stretch>
            <a:fillRect/>
          </a:stretch>
        </p:blipFill>
        <p:spPr>
          <a:xfrm>
            <a:off x="551063" y="4054612"/>
            <a:ext cx="543324" cy="543324"/>
          </a:xfrm>
          <a:prstGeom prst="rect">
            <a:avLst/>
          </a:prstGeom>
          <a:noFill/>
          <a:ln>
            <a:noFill/>
          </a:ln>
        </p:spPr>
      </p:pic>
      <p:pic>
        <p:nvPicPr>
          <p:cNvPr id="697" name="Shape 697"/>
          <p:cNvPicPr preferRelativeResize="0"/>
          <p:nvPr/>
        </p:nvPicPr>
        <p:blipFill>
          <a:blip r:embed="rId3">
            <a:alphaModFix/>
          </a:blip>
          <a:stretch>
            <a:fillRect/>
          </a:stretch>
        </p:blipFill>
        <p:spPr>
          <a:xfrm>
            <a:off x="861750" y="2948242"/>
            <a:ext cx="630649" cy="873207"/>
          </a:xfrm>
          <a:prstGeom prst="rect">
            <a:avLst/>
          </a:prstGeom>
          <a:noFill/>
          <a:ln>
            <a:noFill/>
          </a:ln>
        </p:spPr>
      </p:pic>
      <p:pic>
        <p:nvPicPr>
          <p:cNvPr id="698" name="Shape 698"/>
          <p:cNvPicPr preferRelativeResize="0"/>
          <p:nvPr/>
        </p:nvPicPr>
        <p:blipFill>
          <a:blip r:embed="rId7">
            <a:alphaModFix/>
          </a:blip>
          <a:stretch>
            <a:fillRect/>
          </a:stretch>
        </p:blipFill>
        <p:spPr>
          <a:xfrm>
            <a:off x="507398" y="3069529"/>
            <a:ext cx="630650" cy="630650"/>
          </a:xfrm>
          <a:prstGeom prst="rect">
            <a:avLst/>
          </a:prstGeom>
          <a:noFill/>
          <a:ln>
            <a:noFill/>
          </a:ln>
        </p:spPr>
      </p:pic>
      <p:sp>
        <p:nvSpPr>
          <p:cNvPr id="699" name="Shape 69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3" name="Shape 703"/>
        <p:cNvGrpSpPr/>
        <p:nvPr/>
      </p:nvGrpSpPr>
      <p:grpSpPr>
        <a:xfrm>
          <a:off x="0" y="0"/>
          <a:ext cx="0" cy="0"/>
          <a:chOff x="0" y="0"/>
          <a:chExt cx="0" cy="0"/>
        </a:xfrm>
      </p:grpSpPr>
      <p:sp>
        <p:nvSpPr>
          <p:cNvPr id="704" name="Shape 704"/>
          <p:cNvSpPr txBox="1"/>
          <p:nvPr>
            <p:ph type="title"/>
          </p:nvPr>
        </p:nvSpPr>
        <p:spPr>
          <a:xfrm>
            <a:off x="311700" y="366850"/>
            <a:ext cx="8520600" cy="572700"/>
          </a:xfrm>
          <a:prstGeom prst="rect">
            <a:avLst/>
          </a:prstGeom>
        </p:spPr>
        <p:txBody>
          <a:bodyPr anchorCtr="0" anchor="t" bIns="91425" lIns="91425" spcFirstLastPara="1" rIns="91425" wrap="square" tIns="91425">
            <a:noAutofit/>
          </a:bodyPr>
          <a:lstStyle/>
          <a:p>
            <a:pPr indent="457200" lvl="0" marL="914400" rtl="0">
              <a:spcBef>
                <a:spcPts val="0"/>
              </a:spcBef>
              <a:spcAft>
                <a:spcPts val="0"/>
              </a:spcAft>
              <a:buNone/>
            </a:pPr>
            <a:r>
              <a:rPr lang="en"/>
              <a:t>Etcd ~ 120K Lines of Code</a:t>
            </a:r>
            <a:endParaRPr/>
          </a:p>
        </p:txBody>
      </p:sp>
      <p:sp>
        <p:nvSpPr>
          <p:cNvPr id="705" name="Shape 70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solidFill>
                  <a:schemeClr val="dk1"/>
                </a:solidFill>
                <a:latin typeface="Proxima Nova"/>
                <a:ea typeface="Proxima Nova"/>
                <a:cs typeface="Proxima Nova"/>
                <a:sym typeface="Proxima Nova"/>
              </a:rPr>
              <a:t>‹#›</a:t>
            </a:fld>
            <a:endParaRPr>
              <a:solidFill>
                <a:schemeClr val="dk1"/>
              </a:solidFill>
              <a:latin typeface="Proxima Nova"/>
              <a:ea typeface="Proxima Nova"/>
              <a:cs typeface="Proxima Nova"/>
              <a:sym typeface="Proxima Nova"/>
            </a:endParaRPr>
          </a:p>
        </p:txBody>
      </p:sp>
      <p:graphicFrame>
        <p:nvGraphicFramePr>
          <p:cNvPr id="706" name="Shape 706"/>
          <p:cNvGraphicFramePr/>
          <p:nvPr/>
        </p:nvGraphicFramePr>
        <p:xfrm>
          <a:off x="311700" y="1299925"/>
          <a:ext cx="3000000" cy="3000000"/>
        </p:xfrm>
        <a:graphic>
          <a:graphicData uri="http://schemas.openxmlformats.org/drawingml/2006/table">
            <a:tbl>
              <a:tblPr>
                <a:noFill/>
                <a:tableStyleId>{C331C88B-52E4-4116-B538-1ED48FB876A3}</a:tableStyleId>
              </a:tblPr>
              <a:tblGrid>
                <a:gridCol w="3053800"/>
                <a:gridCol w="2413000"/>
                <a:gridCol w="3053800"/>
              </a:tblGrid>
              <a:tr h="169575">
                <a:tc>
                  <a:txBody>
                    <a:bodyPr>
                      <a:noAutofit/>
                    </a:bodyPr>
                    <a:lstStyle/>
                    <a:p>
                      <a:pPr indent="0" lvl="0" marL="0" rtl="0">
                        <a:spcBef>
                          <a:spcPts val="0"/>
                        </a:spcBef>
                        <a:spcAft>
                          <a:spcPts val="0"/>
                        </a:spcAft>
                        <a:buNone/>
                      </a:pPr>
                      <a:r>
                        <a:rPr b="1" lang="en" sz="1200"/>
                        <a:t>System and Targeted property</a:t>
                      </a:r>
                      <a:endParaRPr b="1" sz="1200"/>
                    </a:p>
                  </a:txBody>
                  <a:tcPr marT="91425" marB="91425" marR="91425" marL="91425">
                    <a:lnB cap="flat" cmpd="sng" w="38100">
                      <a:solidFill>
                        <a:srgbClr val="9E9E9E"/>
                      </a:solidFill>
                      <a:prstDash val="solid"/>
                      <a:round/>
                      <a:headEnd len="sm" w="sm" type="none"/>
                      <a:tailEnd len="sm" w="sm" type="none"/>
                    </a:lnB>
                  </a:tcPr>
                </a:tc>
                <a:tc>
                  <a:txBody>
                    <a:bodyPr>
                      <a:noAutofit/>
                    </a:bodyPr>
                    <a:lstStyle/>
                    <a:p>
                      <a:pPr indent="0" lvl="0" marL="0" rtl="0">
                        <a:spcBef>
                          <a:spcPts val="0"/>
                        </a:spcBef>
                        <a:spcAft>
                          <a:spcPts val="0"/>
                        </a:spcAft>
                        <a:buNone/>
                      </a:pPr>
                      <a:r>
                        <a:rPr b="1" lang="en" sz="1200"/>
                        <a:t>Dinv-inferred invariant</a:t>
                      </a:r>
                      <a:endParaRPr b="1" sz="1200"/>
                    </a:p>
                  </a:txBody>
                  <a:tcPr marT="91425" marB="91425" marR="91425" marL="91425">
                    <a:lnB cap="flat" cmpd="sng" w="38100">
                      <a:solidFill>
                        <a:srgbClr val="9E9E9E"/>
                      </a:solidFill>
                      <a:prstDash val="solid"/>
                      <a:round/>
                      <a:headEnd len="sm" w="sm" type="none"/>
                      <a:tailEnd len="sm" w="sm" type="none"/>
                    </a:lnB>
                  </a:tcPr>
                </a:tc>
                <a:tc>
                  <a:txBody>
                    <a:bodyPr>
                      <a:noAutofit/>
                    </a:bodyPr>
                    <a:lstStyle/>
                    <a:p>
                      <a:pPr indent="0" lvl="0" marL="0" rtl="0">
                        <a:spcBef>
                          <a:spcPts val="0"/>
                        </a:spcBef>
                        <a:spcAft>
                          <a:spcPts val="0"/>
                        </a:spcAft>
                        <a:buNone/>
                      </a:pPr>
                      <a:r>
                        <a:rPr b="1" lang="en" sz="1200"/>
                        <a:t>Description</a:t>
                      </a:r>
                      <a:endParaRPr b="1" sz="1200"/>
                    </a:p>
                  </a:txBody>
                  <a:tcPr marT="91425" marB="91425" marR="91425" marL="91425">
                    <a:lnB cap="flat" cmpd="sng" w="38100">
                      <a:solidFill>
                        <a:srgbClr val="9E9E9E"/>
                      </a:solidFill>
                      <a:prstDash val="solid"/>
                      <a:round/>
                      <a:headEnd len="sm" w="sm" type="none"/>
                      <a:tailEnd len="sm" w="sm" type="none"/>
                    </a:lnB>
                  </a:tcPr>
                </a:tc>
              </a:tr>
              <a:tr h="381000">
                <a:tc>
                  <a:txBody>
                    <a:bodyPr>
                      <a:noAutofit/>
                    </a:bodyPr>
                    <a:lstStyle/>
                    <a:p>
                      <a:pPr indent="0" lvl="0" marL="0" rtl="0">
                        <a:spcBef>
                          <a:spcPts val="0"/>
                        </a:spcBef>
                        <a:spcAft>
                          <a:spcPts val="0"/>
                        </a:spcAft>
                        <a:buNone/>
                      </a:pPr>
                      <a:r>
                        <a:rPr b="1" lang="en" sz="1000"/>
                        <a:t>Raft</a:t>
                      </a:r>
                      <a:endParaRPr b="1" sz="1000"/>
                    </a:p>
                    <a:p>
                      <a:pPr indent="0" lvl="0" marL="0" rtl="0">
                        <a:spcBef>
                          <a:spcPts val="0"/>
                        </a:spcBef>
                        <a:spcAft>
                          <a:spcPts val="0"/>
                        </a:spcAft>
                        <a:buNone/>
                      </a:pPr>
                      <a:r>
                        <a:rPr b="1" lang="en" sz="1000"/>
                        <a:t>Strong Leader principle</a:t>
                      </a:r>
                      <a:endParaRPr b="1" sz="1000"/>
                    </a:p>
                  </a:txBody>
                  <a:tcPr marT="91425" marB="91425" marR="91425" marL="91425">
                    <a:lnT cap="flat" cmpd="sng" w="38100">
                      <a:solidFill>
                        <a:srgbClr val="9E9E9E"/>
                      </a:solidFill>
                      <a:prstDash val="solid"/>
                      <a:round/>
                      <a:headEnd len="sm" w="sm" type="none"/>
                      <a:tailEnd len="sm" w="sm" type="none"/>
                    </a:lnT>
                  </a:tcPr>
                </a:tc>
                <a:tc>
                  <a:txBody>
                    <a:bodyPr>
                      <a:noAutofit/>
                    </a:bodyPr>
                    <a:lstStyle/>
                    <a:p>
                      <a:pPr indent="0" lvl="0" marL="0" rtl="0">
                        <a:spcBef>
                          <a:spcPts val="0"/>
                        </a:spcBef>
                        <a:spcAft>
                          <a:spcPts val="0"/>
                        </a:spcAft>
                        <a:buNone/>
                      </a:pPr>
                      <a:r>
                        <a:rPr b="1" lang="en" sz="1000">
                          <a:solidFill>
                            <a:schemeClr val="dk1"/>
                          </a:solidFill>
                        </a:rPr>
                        <a:t>∀ follower </a:t>
                      </a:r>
                      <a:r>
                        <a:rPr b="1" i="1" lang="en" sz="1000">
                          <a:solidFill>
                            <a:schemeClr val="dk1"/>
                          </a:solidFill>
                        </a:rPr>
                        <a:t>i</a:t>
                      </a:r>
                      <a:r>
                        <a:rPr b="1" lang="en" sz="1000">
                          <a:solidFill>
                            <a:schemeClr val="dk1"/>
                          </a:solidFill>
                        </a:rPr>
                        <a:t>, len(leader log) ≥ len(</a:t>
                      </a:r>
                      <a:r>
                        <a:rPr b="1" i="1" lang="en" sz="1000">
                          <a:solidFill>
                            <a:schemeClr val="dk1"/>
                          </a:solidFill>
                        </a:rPr>
                        <a:t>i</a:t>
                      </a:r>
                      <a:r>
                        <a:rPr b="1" lang="en" sz="1000">
                          <a:solidFill>
                            <a:schemeClr val="dk1"/>
                          </a:solidFill>
                        </a:rPr>
                        <a:t>’s log)</a:t>
                      </a:r>
                      <a:endParaRPr b="1" sz="1000"/>
                    </a:p>
                  </a:txBody>
                  <a:tcPr marT="91425" marB="91425" marR="91425" marL="91425">
                    <a:lnT cap="flat" cmpd="sng" w="38100">
                      <a:solidFill>
                        <a:srgbClr val="9E9E9E"/>
                      </a:solidFill>
                      <a:prstDash val="solid"/>
                      <a:round/>
                      <a:headEnd len="sm" w="sm" type="none"/>
                      <a:tailEnd len="sm" w="sm" type="none"/>
                    </a:lnT>
                  </a:tcPr>
                </a:tc>
                <a:tc>
                  <a:txBody>
                    <a:bodyPr>
                      <a:noAutofit/>
                    </a:bodyPr>
                    <a:lstStyle/>
                    <a:p>
                      <a:pPr indent="0" lvl="0" marL="0" rtl="0">
                        <a:spcBef>
                          <a:spcPts val="0"/>
                        </a:spcBef>
                        <a:spcAft>
                          <a:spcPts val="0"/>
                        </a:spcAft>
                        <a:buNone/>
                      </a:pPr>
                      <a:r>
                        <a:rPr b="1" lang="en" sz="1000"/>
                        <a:t>All appended log entries must be propagated by the leader</a:t>
                      </a:r>
                      <a:endParaRPr b="1" sz="1000"/>
                    </a:p>
                  </a:txBody>
                  <a:tcPr marT="91425" marB="91425" marR="91425" marL="91425">
                    <a:lnT cap="flat" cmpd="sng" w="38100">
                      <a:solidFill>
                        <a:srgbClr val="9E9E9E"/>
                      </a:solidFill>
                      <a:prstDash val="solid"/>
                      <a:round/>
                      <a:headEnd len="sm" w="sm" type="none"/>
                      <a:tailEnd len="sm" w="sm" type="none"/>
                    </a:lnT>
                  </a:tcPr>
                </a:tc>
              </a:tr>
              <a:tr h="381000">
                <a:tc>
                  <a:txBody>
                    <a:bodyPr>
                      <a:noAutofit/>
                    </a:bodyPr>
                    <a:lstStyle/>
                    <a:p>
                      <a:pPr indent="0" lvl="0" marL="0" rtl="0">
                        <a:spcBef>
                          <a:spcPts val="0"/>
                        </a:spcBef>
                        <a:spcAft>
                          <a:spcPts val="0"/>
                        </a:spcAft>
                        <a:buNone/>
                      </a:pPr>
                      <a:r>
                        <a:rPr lang="en" sz="1000"/>
                        <a:t>Raft</a:t>
                      </a:r>
                      <a:endParaRPr sz="1000"/>
                    </a:p>
                    <a:p>
                      <a:pPr indent="0" lvl="0" marL="0" rtl="0">
                        <a:spcBef>
                          <a:spcPts val="0"/>
                        </a:spcBef>
                        <a:spcAft>
                          <a:spcPts val="0"/>
                        </a:spcAft>
                        <a:buNone/>
                      </a:pPr>
                      <a:r>
                        <a:rPr lang="en" sz="1000"/>
                        <a:t>Log matching</a:t>
                      </a:r>
                      <a:endParaRPr sz="1000"/>
                    </a:p>
                  </a:txBody>
                  <a:tcPr marT="91425" marB="91425" marR="91425" marL="91425"/>
                </a:tc>
                <a:tc>
                  <a:txBody>
                    <a:bodyPr>
                      <a:noAutofit/>
                    </a:bodyPr>
                    <a:lstStyle/>
                    <a:p>
                      <a:pPr indent="0" lvl="0" marL="0" rtl="0">
                        <a:spcBef>
                          <a:spcPts val="0"/>
                        </a:spcBef>
                        <a:spcAft>
                          <a:spcPts val="0"/>
                        </a:spcAft>
                        <a:buNone/>
                      </a:pPr>
                      <a:r>
                        <a:rPr lang="en" sz="1000">
                          <a:solidFill>
                            <a:schemeClr val="dk1"/>
                          </a:solidFill>
                        </a:rPr>
                        <a:t>∀ nodes </a:t>
                      </a:r>
                      <a:r>
                        <a:rPr i="1" lang="en" sz="1000">
                          <a:solidFill>
                            <a:schemeClr val="dk1"/>
                          </a:solidFill>
                        </a:rPr>
                        <a:t>i, j</a:t>
                      </a:r>
                      <a:r>
                        <a:rPr lang="en" sz="1000">
                          <a:solidFill>
                            <a:schemeClr val="dk1"/>
                          </a:solidFill>
                        </a:rPr>
                        <a:t> if </a:t>
                      </a:r>
                      <a:r>
                        <a:rPr i="1" lang="en" sz="1000">
                          <a:solidFill>
                            <a:schemeClr val="dk1"/>
                          </a:solidFill>
                        </a:rPr>
                        <a:t>i</a:t>
                      </a:r>
                      <a:r>
                        <a:rPr lang="en" sz="1000">
                          <a:solidFill>
                            <a:schemeClr val="dk1"/>
                          </a:solidFill>
                        </a:rPr>
                        <a:t>-log[</a:t>
                      </a:r>
                      <a:r>
                        <a:rPr i="1" lang="en" sz="1000">
                          <a:solidFill>
                            <a:schemeClr val="dk1"/>
                          </a:solidFill>
                        </a:rPr>
                        <a:t>c</a:t>
                      </a:r>
                      <a:r>
                        <a:rPr lang="en" sz="1000">
                          <a:solidFill>
                            <a:schemeClr val="dk1"/>
                          </a:solidFill>
                        </a:rPr>
                        <a:t>] = </a:t>
                      </a:r>
                      <a:r>
                        <a:rPr i="1" lang="en" sz="1000">
                          <a:solidFill>
                            <a:schemeClr val="dk1"/>
                          </a:solidFill>
                        </a:rPr>
                        <a:t>j</a:t>
                      </a:r>
                      <a:r>
                        <a:rPr lang="en" sz="1000">
                          <a:solidFill>
                            <a:schemeClr val="dk1"/>
                          </a:solidFill>
                        </a:rPr>
                        <a:t>-log[</a:t>
                      </a:r>
                      <a:r>
                        <a:rPr i="1" lang="en" sz="1000">
                          <a:solidFill>
                            <a:schemeClr val="dk1"/>
                          </a:solidFill>
                        </a:rPr>
                        <a:t>c</a:t>
                      </a:r>
                      <a:r>
                        <a:rPr lang="en" sz="1000">
                          <a:solidFill>
                            <a:schemeClr val="dk1"/>
                          </a:solidFill>
                        </a:rPr>
                        <a:t>] → ∀(</a:t>
                      </a:r>
                      <a:r>
                        <a:rPr i="1" lang="en" sz="1000">
                          <a:solidFill>
                            <a:schemeClr val="dk1"/>
                          </a:solidFill>
                        </a:rPr>
                        <a:t>x </a:t>
                      </a:r>
                      <a:r>
                        <a:rPr lang="en" sz="1000">
                          <a:solidFill>
                            <a:schemeClr val="dk1"/>
                          </a:solidFill>
                        </a:rPr>
                        <a:t>≤ </a:t>
                      </a:r>
                      <a:r>
                        <a:rPr i="1" lang="en" sz="1000">
                          <a:solidFill>
                            <a:schemeClr val="dk1"/>
                          </a:solidFill>
                        </a:rPr>
                        <a:t>c</a:t>
                      </a:r>
                      <a:r>
                        <a:rPr lang="en" sz="1000">
                          <a:solidFill>
                            <a:schemeClr val="dk1"/>
                          </a:solidFill>
                        </a:rPr>
                        <a:t>), </a:t>
                      </a:r>
                      <a:r>
                        <a:rPr i="1" lang="en" sz="1000">
                          <a:solidFill>
                            <a:schemeClr val="dk1"/>
                          </a:solidFill>
                        </a:rPr>
                        <a:t>i</a:t>
                      </a:r>
                      <a:r>
                        <a:rPr lang="en" sz="1000">
                          <a:solidFill>
                            <a:schemeClr val="dk1"/>
                          </a:solidFill>
                        </a:rPr>
                        <a:t>-log[</a:t>
                      </a:r>
                      <a:r>
                        <a:rPr i="1" lang="en" sz="1000">
                          <a:solidFill>
                            <a:schemeClr val="dk1"/>
                          </a:solidFill>
                        </a:rPr>
                        <a:t>x</a:t>
                      </a:r>
                      <a:r>
                        <a:rPr lang="en" sz="1000">
                          <a:solidFill>
                            <a:schemeClr val="dk1"/>
                          </a:solidFill>
                        </a:rPr>
                        <a:t>] = </a:t>
                      </a:r>
                      <a:r>
                        <a:rPr i="1" lang="en" sz="1000">
                          <a:solidFill>
                            <a:schemeClr val="dk1"/>
                          </a:solidFill>
                        </a:rPr>
                        <a:t>j</a:t>
                      </a:r>
                      <a:r>
                        <a:rPr lang="en" sz="1000">
                          <a:solidFill>
                            <a:schemeClr val="dk1"/>
                          </a:solidFill>
                        </a:rPr>
                        <a:t>-log[</a:t>
                      </a:r>
                      <a:r>
                        <a:rPr i="1" lang="en" sz="1000">
                          <a:solidFill>
                            <a:schemeClr val="dk1"/>
                          </a:solidFill>
                        </a:rPr>
                        <a:t>x</a:t>
                      </a:r>
                      <a:r>
                        <a:rPr lang="en" sz="1000">
                          <a:solidFill>
                            <a:schemeClr val="dk1"/>
                          </a:solidFill>
                        </a:rPr>
                        <a:t>]</a:t>
                      </a:r>
                      <a:endParaRPr sz="1000"/>
                    </a:p>
                  </a:txBody>
                  <a:tcPr marT="91425" marB="91425" marR="91425" marL="91425"/>
                </a:tc>
                <a:tc>
                  <a:txBody>
                    <a:bodyPr>
                      <a:noAutofit/>
                    </a:bodyPr>
                    <a:lstStyle/>
                    <a:p>
                      <a:pPr indent="0" lvl="0" marL="0" rtl="0">
                        <a:spcBef>
                          <a:spcPts val="0"/>
                        </a:spcBef>
                        <a:spcAft>
                          <a:spcPts val="0"/>
                        </a:spcAft>
                        <a:buNone/>
                      </a:pPr>
                      <a:r>
                        <a:rPr lang="en" sz="1000"/>
                        <a:t>If two logs contain an entry with the same index and term, then the logs are identical on all previous entries.</a:t>
                      </a:r>
                      <a:endParaRPr sz="1000"/>
                    </a:p>
                  </a:txBody>
                  <a:tcPr marT="91425" marB="91425" marR="91425" marL="91425"/>
                </a:tc>
              </a:tr>
              <a:tr h="381000">
                <a:tc>
                  <a:txBody>
                    <a:bodyPr>
                      <a:noAutofit/>
                    </a:bodyPr>
                    <a:lstStyle/>
                    <a:p>
                      <a:pPr indent="0" lvl="0" marL="0" rtl="0">
                        <a:spcBef>
                          <a:spcPts val="0"/>
                        </a:spcBef>
                        <a:spcAft>
                          <a:spcPts val="0"/>
                        </a:spcAft>
                        <a:buNone/>
                      </a:pPr>
                      <a:r>
                        <a:rPr lang="en" sz="1000"/>
                        <a:t>Raft</a:t>
                      </a:r>
                      <a:endParaRPr sz="1000"/>
                    </a:p>
                    <a:p>
                      <a:pPr indent="0" lvl="0" marL="0" rtl="0">
                        <a:spcBef>
                          <a:spcPts val="0"/>
                        </a:spcBef>
                        <a:spcAft>
                          <a:spcPts val="0"/>
                        </a:spcAft>
                        <a:buNone/>
                      </a:pPr>
                      <a:r>
                        <a:rPr lang="en" sz="1000"/>
                        <a:t>Leader agreement</a:t>
                      </a:r>
                      <a:endParaRPr sz="1000"/>
                    </a:p>
                  </a:txBody>
                  <a:tcPr marT="91425" marB="91425" marR="91425" marL="91425"/>
                </a:tc>
                <a:tc>
                  <a:txBody>
                    <a:bodyPr>
                      <a:noAutofit/>
                    </a:bodyPr>
                    <a:lstStyle/>
                    <a:p>
                      <a:pPr indent="0" lvl="0" marL="0" rtl="0">
                        <a:spcBef>
                          <a:spcPts val="0"/>
                        </a:spcBef>
                        <a:spcAft>
                          <a:spcPts val="0"/>
                        </a:spcAft>
                        <a:buNone/>
                      </a:pPr>
                      <a:r>
                        <a:rPr lang="en" sz="1000"/>
                        <a:t>If ∃ node </a:t>
                      </a:r>
                      <a:r>
                        <a:rPr i="1" lang="en" sz="1000"/>
                        <a:t>i</a:t>
                      </a:r>
                      <a:r>
                        <a:rPr lang="en" sz="1000"/>
                        <a:t>, s.t </a:t>
                      </a:r>
                      <a:r>
                        <a:rPr i="1" lang="en" sz="1000"/>
                        <a:t>i</a:t>
                      </a:r>
                      <a:r>
                        <a:rPr lang="en" sz="1000"/>
                        <a:t> leader, than </a:t>
                      </a:r>
                      <a:r>
                        <a:rPr lang="en" sz="1000">
                          <a:solidFill>
                            <a:schemeClr val="dk1"/>
                          </a:solidFill>
                        </a:rPr>
                        <a:t>∀ </a:t>
                      </a:r>
                      <a:r>
                        <a:rPr i="1" lang="en" sz="1000">
                          <a:solidFill>
                            <a:schemeClr val="dk1"/>
                          </a:solidFill>
                        </a:rPr>
                        <a:t>j ≠ i, j </a:t>
                      </a:r>
                      <a:r>
                        <a:rPr lang="en" sz="1000">
                          <a:solidFill>
                            <a:schemeClr val="dk1"/>
                          </a:solidFill>
                        </a:rPr>
                        <a:t>follower</a:t>
                      </a:r>
                      <a:endParaRPr sz="1000"/>
                    </a:p>
                  </a:txBody>
                  <a:tcPr marT="91425" marB="91425" marR="91425" marL="91425"/>
                </a:tc>
                <a:tc>
                  <a:txBody>
                    <a:bodyPr>
                      <a:noAutofit/>
                    </a:bodyPr>
                    <a:lstStyle/>
                    <a:p>
                      <a:pPr indent="0" lvl="0" marL="0" rtl="0">
                        <a:spcBef>
                          <a:spcPts val="0"/>
                        </a:spcBef>
                        <a:spcAft>
                          <a:spcPts val="0"/>
                        </a:spcAft>
                        <a:buNone/>
                      </a:pPr>
                      <a:r>
                        <a:rPr lang="en" sz="1000"/>
                        <a:t>If a leader exists, then all other nodes are followers.</a:t>
                      </a:r>
                      <a:endParaRPr sz="1000"/>
                    </a:p>
                  </a:txBody>
                  <a:tcPr marT="91425" marB="91425" marR="91425" marL="91425"/>
                </a:tc>
              </a:tr>
            </a:tbl>
          </a:graphicData>
        </a:graphic>
      </p:graphicFrame>
      <p:pic>
        <p:nvPicPr>
          <p:cNvPr id="707" name="Shape 707"/>
          <p:cNvPicPr preferRelativeResize="0"/>
          <p:nvPr/>
        </p:nvPicPr>
        <p:blipFill>
          <a:blip r:embed="rId3">
            <a:alphaModFix/>
          </a:blip>
          <a:stretch>
            <a:fillRect/>
          </a:stretch>
        </p:blipFill>
        <p:spPr>
          <a:xfrm>
            <a:off x="526576" y="217625"/>
            <a:ext cx="899225" cy="871145"/>
          </a:xfrm>
          <a:prstGeom prst="rect">
            <a:avLst/>
          </a:prstGeom>
          <a:noFill/>
          <a:ln>
            <a:noFill/>
          </a:ln>
        </p:spPr>
      </p:pic>
      <p:sp>
        <p:nvSpPr>
          <p:cNvPr id="708" name="Shape 708"/>
          <p:cNvSpPr txBox="1"/>
          <p:nvPr/>
        </p:nvSpPr>
        <p:spPr>
          <a:xfrm>
            <a:off x="570550" y="4495675"/>
            <a:ext cx="7178100" cy="518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*Raft: In search of an understandable </a:t>
            </a:r>
            <a:r>
              <a:rPr lang="en"/>
              <a:t>consensus algorithm, D.Ongaro et. al</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2" name="Shape 712"/>
        <p:cNvGrpSpPr/>
        <p:nvPr/>
      </p:nvGrpSpPr>
      <p:grpSpPr>
        <a:xfrm>
          <a:off x="0" y="0"/>
          <a:ext cx="0" cy="0"/>
          <a:chOff x="0" y="0"/>
          <a:chExt cx="0" cy="0"/>
        </a:xfrm>
      </p:grpSpPr>
      <p:sp>
        <p:nvSpPr>
          <p:cNvPr id="713" name="Shape 713"/>
          <p:cNvSpPr txBox="1"/>
          <p:nvPr>
            <p:ph type="title"/>
          </p:nvPr>
        </p:nvSpPr>
        <p:spPr>
          <a:xfrm>
            <a:off x="311700" y="366850"/>
            <a:ext cx="8520600" cy="572700"/>
          </a:xfrm>
          <a:prstGeom prst="rect">
            <a:avLst/>
          </a:prstGeom>
        </p:spPr>
        <p:txBody>
          <a:bodyPr anchorCtr="0" anchor="t" bIns="91425" lIns="91425" spcFirstLastPara="1" rIns="91425" wrap="square" tIns="91425">
            <a:noAutofit/>
          </a:bodyPr>
          <a:lstStyle/>
          <a:p>
            <a:pPr indent="457200" lvl="0" marL="914400" rtl="0">
              <a:spcBef>
                <a:spcPts val="0"/>
              </a:spcBef>
              <a:spcAft>
                <a:spcPts val="0"/>
              </a:spcAft>
              <a:buNone/>
            </a:pPr>
            <a:r>
              <a:rPr lang="en"/>
              <a:t>Etcd ~ 120K Lines of Code</a:t>
            </a:r>
            <a:endParaRPr/>
          </a:p>
        </p:txBody>
      </p:sp>
      <p:sp>
        <p:nvSpPr>
          <p:cNvPr id="714" name="Shape 7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solidFill>
                  <a:schemeClr val="dk1"/>
                </a:solidFill>
                <a:latin typeface="Proxima Nova"/>
                <a:ea typeface="Proxima Nova"/>
                <a:cs typeface="Proxima Nova"/>
                <a:sym typeface="Proxima Nova"/>
              </a:rPr>
              <a:t>‹#›</a:t>
            </a:fld>
            <a:endParaRPr>
              <a:solidFill>
                <a:schemeClr val="dk1"/>
              </a:solidFill>
              <a:latin typeface="Proxima Nova"/>
              <a:ea typeface="Proxima Nova"/>
              <a:cs typeface="Proxima Nova"/>
              <a:sym typeface="Proxima Nova"/>
            </a:endParaRPr>
          </a:p>
        </p:txBody>
      </p:sp>
      <p:graphicFrame>
        <p:nvGraphicFramePr>
          <p:cNvPr id="715" name="Shape 715"/>
          <p:cNvGraphicFramePr/>
          <p:nvPr/>
        </p:nvGraphicFramePr>
        <p:xfrm>
          <a:off x="311700" y="1299925"/>
          <a:ext cx="3000000" cy="3000000"/>
        </p:xfrm>
        <a:graphic>
          <a:graphicData uri="http://schemas.openxmlformats.org/drawingml/2006/table">
            <a:tbl>
              <a:tblPr>
                <a:noFill/>
                <a:tableStyleId>{C331C88B-52E4-4116-B538-1ED48FB876A3}</a:tableStyleId>
              </a:tblPr>
              <a:tblGrid>
                <a:gridCol w="3053800"/>
                <a:gridCol w="2413000"/>
                <a:gridCol w="3053800"/>
              </a:tblGrid>
              <a:tr h="169575">
                <a:tc>
                  <a:txBody>
                    <a:bodyPr>
                      <a:noAutofit/>
                    </a:bodyPr>
                    <a:lstStyle/>
                    <a:p>
                      <a:pPr indent="0" lvl="0" marL="0" rtl="0">
                        <a:spcBef>
                          <a:spcPts val="0"/>
                        </a:spcBef>
                        <a:spcAft>
                          <a:spcPts val="0"/>
                        </a:spcAft>
                        <a:buNone/>
                      </a:pPr>
                      <a:r>
                        <a:rPr b="1" lang="en" sz="1200"/>
                        <a:t>System and Targeted property</a:t>
                      </a:r>
                      <a:endParaRPr b="1" sz="1200"/>
                    </a:p>
                  </a:txBody>
                  <a:tcPr marT="91425" marB="91425" marR="91425" marL="91425">
                    <a:lnB cap="flat" cmpd="sng" w="38100">
                      <a:solidFill>
                        <a:srgbClr val="9E9E9E"/>
                      </a:solidFill>
                      <a:prstDash val="solid"/>
                      <a:round/>
                      <a:headEnd len="sm" w="sm" type="none"/>
                      <a:tailEnd len="sm" w="sm" type="none"/>
                    </a:lnB>
                  </a:tcPr>
                </a:tc>
                <a:tc>
                  <a:txBody>
                    <a:bodyPr>
                      <a:noAutofit/>
                    </a:bodyPr>
                    <a:lstStyle/>
                    <a:p>
                      <a:pPr indent="0" lvl="0" marL="0" rtl="0">
                        <a:spcBef>
                          <a:spcPts val="0"/>
                        </a:spcBef>
                        <a:spcAft>
                          <a:spcPts val="0"/>
                        </a:spcAft>
                        <a:buNone/>
                      </a:pPr>
                      <a:r>
                        <a:rPr b="1" lang="en" sz="1200"/>
                        <a:t>Dinv-inferred invariant</a:t>
                      </a:r>
                      <a:endParaRPr b="1" sz="1200"/>
                    </a:p>
                  </a:txBody>
                  <a:tcPr marT="91425" marB="91425" marR="91425" marL="91425">
                    <a:lnB cap="flat" cmpd="sng" w="38100">
                      <a:solidFill>
                        <a:srgbClr val="9E9E9E"/>
                      </a:solidFill>
                      <a:prstDash val="solid"/>
                      <a:round/>
                      <a:headEnd len="sm" w="sm" type="none"/>
                      <a:tailEnd len="sm" w="sm" type="none"/>
                    </a:lnB>
                  </a:tcPr>
                </a:tc>
                <a:tc>
                  <a:txBody>
                    <a:bodyPr>
                      <a:noAutofit/>
                    </a:bodyPr>
                    <a:lstStyle/>
                    <a:p>
                      <a:pPr indent="0" lvl="0" marL="0" rtl="0">
                        <a:spcBef>
                          <a:spcPts val="0"/>
                        </a:spcBef>
                        <a:spcAft>
                          <a:spcPts val="0"/>
                        </a:spcAft>
                        <a:buNone/>
                      </a:pPr>
                      <a:r>
                        <a:rPr b="1" lang="en" sz="1200"/>
                        <a:t>Description</a:t>
                      </a:r>
                      <a:endParaRPr b="1" sz="1200"/>
                    </a:p>
                  </a:txBody>
                  <a:tcPr marT="91425" marB="91425" marR="91425" marL="91425">
                    <a:lnB cap="flat" cmpd="sng" w="38100">
                      <a:solidFill>
                        <a:srgbClr val="9E9E9E"/>
                      </a:solidFill>
                      <a:prstDash val="solid"/>
                      <a:round/>
                      <a:headEnd len="sm" w="sm" type="none"/>
                      <a:tailEnd len="sm" w="sm" type="none"/>
                    </a:lnB>
                  </a:tcPr>
                </a:tc>
              </a:tr>
              <a:tr h="381000">
                <a:tc>
                  <a:txBody>
                    <a:bodyPr>
                      <a:noAutofit/>
                    </a:bodyPr>
                    <a:lstStyle/>
                    <a:p>
                      <a:pPr indent="0" lvl="0" marL="0" rtl="0">
                        <a:spcBef>
                          <a:spcPts val="0"/>
                        </a:spcBef>
                        <a:spcAft>
                          <a:spcPts val="0"/>
                        </a:spcAft>
                        <a:buNone/>
                      </a:pPr>
                      <a:r>
                        <a:rPr b="1" lang="en" sz="1000"/>
                        <a:t>Raft</a:t>
                      </a:r>
                      <a:endParaRPr b="1" sz="1000"/>
                    </a:p>
                    <a:p>
                      <a:pPr indent="0" lvl="0" marL="0" rtl="0">
                        <a:spcBef>
                          <a:spcPts val="0"/>
                        </a:spcBef>
                        <a:spcAft>
                          <a:spcPts val="0"/>
                        </a:spcAft>
                        <a:buNone/>
                      </a:pPr>
                      <a:r>
                        <a:rPr b="1" lang="en" sz="1000"/>
                        <a:t>Strong Leader principle</a:t>
                      </a:r>
                      <a:endParaRPr b="1" sz="1000"/>
                    </a:p>
                  </a:txBody>
                  <a:tcPr marT="91425" marB="91425" marR="91425" marL="91425">
                    <a:lnT cap="flat" cmpd="sng" w="38100">
                      <a:solidFill>
                        <a:srgbClr val="9E9E9E"/>
                      </a:solidFill>
                      <a:prstDash val="solid"/>
                      <a:round/>
                      <a:headEnd len="sm" w="sm" type="none"/>
                      <a:tailEnd len="sm" w="sm" type="none"/>
                    </a:lnT>
                  </a:tcPr>
                </a:tc>
                <a:tc>
                  <a:txBody>
                    <a:bodyPr>
                      <a:noAutofit/>
                    </a:bodyPr>
                    <a:lstStyle/>
                    <a:p>
                      <a:pPr indent="0" lvl="0" marL="0" rtl="0">
                        <a:spcBef>
                          <a:spcPts val="0"/>
                        </a:spcBef>
                        <a:spcAft>
                          <a:spcPts val="0"/>
                        </a:spcAft>
                        <a:buNone/>
                      </a:pPr>
                      <a:r>
                        <a:rPr b="1" lang="en" sz="1000">
                          <a:solidFill>
                            <a:schemeClr val="dk1"/>
                          </a:solidFill>
                        </a:rPr>
                        <a:t>∀ follower </a:t>
                      </a:r>
                      <a:r>
                        <a:rPr b="1" i="1" lang="en" sz="1000">
                          <a:solidFill>
                            <a:schemeClr val="dk1"/>
                          </a:solidFill>
                        </a:rPr>
                        <a:t>i</a:t>
                      </a:r>
                      <a:r>
                        <a:rPr b="1" lang="en" sz="1000">
                          <a:solidFill>
                            <a:schemeClr val="dk1"/>
                          </a:solidFill>
                        </a:rPr>
                        <a:t>, len(leader log) ≥ len(</a:t>
                      </a:r>
                      <a:r>
                        <a:rPr b="1" i="1" lang="en" sz="1000">
                          <a:solidFill>
                            <a:schemeClr val="dk1"/>
                          </a:solidFill>
                        </a:rPr>
                        <a:t>i</a:t>
                      </a:r>
                      <a:r>
                        <a:rPr b="1" lang="en" sz="1000">
                          <a:solidFill>
                            <a:schemeClr val="dk1"/>
                          </a:solidFill>
                        </a:rPr>
                        <a:t>’s log)</a:t>
                      </a:r>
                      <a:endParaRPr b="1" sz="1000"/>
                    </a:p>
                  </a:txBody>
                  <a:tcPr marT="91425" marB="91425" marR="91425" marL="91425">
                    <a:lnT cap="flat" cmpd="sng" w="38100">
                      <a:solidFill>
                        <a:srgbClr val="9E9E9E"/>
                      </a:solidFill>
                      <a:prstDash val="solid"/>
                      <a:round/>
                      <a:headEnd len="sm" w="sm" type="none"/>
                      <a:tailEnd len="sm" w="sm" type="none"/>
                    </a:lnT>
                  </a:tcPr>
                </a:tc>
                <a:tc>
                  <a:txBody>
                    <a:bodyPr>
                      <a:noAutofit/>
                    </a:bodyPr>
                    <a:lstStyle/>
                    <a:p>
                      <a:pPr indent="0" lvl="0" marL="0" rtl="0">
                        <a:spcBef>
                          <a:spcPts val="0"/>
                        </a:spcBef>
                        <a:spcAft>
                          <a:spcPts val="0"/>
                        </a:spcAft>
                        <a:buNone/>
                      </a:pPr>
                      <a:r>
                        <a:rPr b="1" lang="en" sz="1000"/>
                        <a:t>All appended log entries must be propagated by the leader</a:t>
                      </a:r>
                      <a:endParaRPr b="1" sz="1000"/>
                    </a:p>
                  </a:txBody>
                  <a:tcPr marT="91425" marB="91425" marR="91425" marL="91425">
                    <a:lnT cap="flat" cmpd="sng" w="38100">
                      <a:solidFill>
                        <a:srgbClr val="9E9E9E"/>
                      </a:solidFill>
                      <a:prstDash val="solid"/>
                      <a:round/>
                      <a:headEnd len="sm" w="sm" type="none"/>
                      <a:tailEnd len="sm" w="sm" type="none"/>
                    </a:lnT>
                  </a:tcPr>
                </a:tc>
              </a:tr>
              <a:tr h="381000">
                <a:tc>
                  <a:txBody>
                    <a:bodyPr>
                      <a:noAutofit/>
                    </a:bodyPr>
                    <a:lstStyle/>
                    <a:p>
                      <a:pPr indent="0" lvl="0" marL="0" rtl="0">
                        <a:spcBef>
                          <a:spcPts val="0"/>
                        </a:spcBef>
                        <a:spcAft>
                          <a:spcPts val="0"/>
                        </a:spcAft>
                        <a:buNone/>
                      </a:pPr>
                      <a:r>
                        <a:rPr lang="en" sz="1000"/>
                        <a:t>Raft</a:t>
                      </a:r>
                      <a:endParaRPr sz="1000"/>
                    </a:p>
                    <a:p>
                      <a:pPr indent="0" lvl="0" marL="0" rtl="0">
                        <a:spcBef>
                          <a:spcPts val="0"/>
                        </a:spcBef>
                        <a:spcAft>
                          <a:spcPts val="0"/>
                        </a:spcAft>
                        <a:buNone/>
                      </a:pPr>
                      <a:r>
                        <a:rPr lang="en" sz="1000"/>
                        <a:t>Log matching</a:t>
                      </a:r>
                      <a:endParaRPr sz="1000"/>
                    </a:p>
                  </a:txBody>
                  <a:tcPr marT="91425" marB="91425" marR="91425" marL="91425"/>
                </a:tc>
                <a:tc>
                  <a:txBody>
                    <a:bodyPr>
                      <a:noAutofit/>
                    </a:bodyPr>
                    <a:lstStyle/>
                    <a:p>
                      <a:pPr indent="0" lvl="0" marL="0" rtl="0">
                        <a:spcBef>
                          <a:spcPts val="0"/>
                        </a:spcBef>
                        <a:spcAft>
                          <a:spcPts val="0"/>
                        </a:spcAft>
                        <a:buNone/>
                      </a:pPr>
                      <a:r>
                        <a:rPr lang="en" sz="1000">
                          <a:solidFill>
                            <a:schemeClr val="dk1"/>
                          </a:solidFill>
                        </a:rPr>
                        <a:t>∀ nodes </a:t>
                      </a:r>
                      <a:r>
                        <a:rPr i="1" lang="en" sz="1000">
                          <a:solidFill>
                            <a:schemeClr val="dk1"/>
                          </a:solidFill>
                        </a:rPr>
                        <a:t>i, j</a:t>
                      </a:r>
                      <a:r>
                        <a:rPr lang="en" sz="1000">
                          <a:solidFill>
                            <a:schemeClr val="dk1"/>
                          </a:solidFill>
                        </a:rPr>
                        <a:t> if </a:t>
                      </a:r>
                      <a:r>
                        <a:rPr i="1" lang="en" sz="1000">
                          <a:solidFill>
                            <a:schemeClr val="dk1"/>
                          </a:solidFill>
                        </a:rPr>
                        <a:t>i</a:t>
                      </a:r>
                      <a:r>
                        <a:rPr lang="en" sz="1000">
                          <a:solidFill>
                            <a:schemeClr val="dk1"/>
                          </a:solidFill>
                        </a:rPr>
                        <a:t>-log[</a:t>
                      </a:r>
                      <a:r>
                        <a:rPr i="1" lang="en" sz="1000">
                          <a:solidFill>
                            <a:schemeClr val="dk1"/>
                          </a:solidFill>
                        </a:rPr>
                        <a:t>c</a:t>
                      </a:r>
                      <a:r>
                        <a:rPr lang="en" sz="1000">
                          <a:solidFill>
                            <a:schemeClr val="dk1"/>
                          </a:solidFill>
                        </a:rPr>
                        <a:t>] = </a:t>
                      </a:r>
                      <a:r>
                        <a:rPr i="1" lang="en" sz="1000">
                          <a:solidFill>
                            <a:schemeClr val="dk1"/>
                          </a:solidFill>
                        </a:rPr>
                        <a:t>j</a:t>
                      </a:r>
                      <a:r>
                        <a:rPr lang="en" sz="1000">
                          <a:solidFill>
                            <a:schemeClr val="dk1"/>
                          </a:solidFill>
                        </a:rPr>
                        <a:t>-log[</a:t>
                      </a:r>
                      <a:r>
                        <a:rPr i="1" lang="en" sz="1000">
                          <a:solidFill>
                            <a:schemeClr val="dk1"/>
                          </a:solidFill>
                        </a:rPr>
                        <a:t>c</a:t>
                      </a:r>
                      <a:r>
                        <a:rPr lang="en" sz="1000">
                          <a:solidFill>
                            <a:schemeClr val="dk1"/>
                          </a:solidFill>
                        </a:rPr>
                        <a:t>] → ∀(</a:t>
                      </a:r>
                      <a:r>
                        <a:rPr i="1" lang="en" sz="1000">
                          <a:solidFill>
                            <a:schemeClr val="dk1"/>
                          </a:solidFill>
                        </a:rPr>
                        <a:t>x </a:t>
                      </a:r>
                      <a:r>
                        <a:rPr lang="en" sz="1000">
                          <a:solidFill>
                            <a:schemeClr val="dk1"/>
                          </a:solidFill>
                        </a:rPr>
                        <a:t>≤ </a:t>
                      </a:r>
                      <a:r>
                        <a:rPr i="1" lang="en" sz="1000">
                          <a:solidFill>
                            <a:schemeClr val="dk1"/>
                          </a:solidFill>
                        </a:rPr>
                        <a:t>c</a:t>
                      </a:r>
                      <a:r>
                        <a:rPr lang="en" sz="1000">
                          <a:solidFill>
                            <a:schemeClr val="dk1"/>
                          </a:solidFill>
                        </a:rPr>
                        <a:t>), </a:t>
                      </a:r>
                      <a:r>
                        <a:rPr i="1" lang="en" sz="1000">
                          <a:solidFill>
                            <a:schemeClr val="dk1"/>
                          </a:solidFill>
                        </a:rPr>
                        <a:t>i</a:t>
                      </a:r>
                      <a:r>
                        <a:rPr lang="en" sz="1000">
                          <a:solidFill>
                            <a:schemeClr val="dk1"/>
                          </a:solidFill>
                        </a:rPr>
                        <a:t>-log[</a:t>
                      </a:r>
                      <a:r>
                        <a:rPr i="1" lang="en" sz="1000">
                          <a:solidFill>
                            <a:schemeClr val="dk1"/>
                          </a:solidFill>
                        </a:rPr>
                        <a:t>x</a:t>
                      </a:r>
                      <a:r>
                        <a:rPr lang="en" sz="1000">
                          <a:solidFill>
                            <a:schemeClr val="dk1"/>
                          </a:solidFill>
                        </a:rPr>
                        <a:t>] = </a:t>
                      </a:r>
                      <a:r>
                        <a:rPr i="1" lang="en" sz="1000">
                          <a:solidFill>
                            <a:schemeClr val="dk1"/>
                          </a:solidFill>
                        </a:rPr>
                        <a:t>j</a:t>
                      </a:r>
                      <a:r>
                        <a:rPr lang="en" sz="1000">
                          <a:solidFill>
                            <a:schemeClr val="dk1"/>
                          </a:solidFill>
                        </a:rPr>
                        <a:t>-log[</a:t>
                      </a:r>
                      <a:r>
                        <a:rPr i="1" lang="en" sz="1000">
                          <a:solidFill>
                            <a:schemeClr val="dk1"/>
                          </a:solidFill>
                        </a:rPr>
                        <a:t>x</a:t>
                      </a:r>
                      <a:r>
                        <a:rPr lang="en" sz="1000">
                          <a:solidFill>
                            <a:schemeClr val="dk1"/>
                          </a:solidFill>
                        </a:rPr>
                        <a:t>]</a:t>
                      </a:r>
                      <a:endParaRPr sz="1000"/>
                    </a:p>
                  </a:txBody>
                  <a:tcPr marT="91425" marB="91425" marR="91425" marL="91425"/>
                </a:tc>
                <a:tc>
                  <a:txBody>
                    <a:bodyPr>
                      <a:noAutofit/>
                    </a:bodyPr>
                    <a:lstStyle/>
                    <a:p>
                      <a:pPr indent="0" lvl="0" marL="0" rtl="0">
                        <a:spcBef>
                          <a:spcPts val="0"/>
                        </a:spcBef>
                        <a:spcAft>
                          <a:spcPts val="0"/>
                        </a:spcAft>
                        <a:buNone/>
                      </a:pPr>
                      <a:r>
                        <a:rPr lang="en" sz="1000"/>
                        <a:t>If two logs contain an entry with the same index and term, then the logs are identical on all previous entries.</a:t>
                      </a:r>
                      <a:endParaRPr sz="1000"/>
                    </a:p>
                  </a:txBody>
                  <a:tcPr marT="91425" marB="91425" marR="91425" marL="91425"/>
                </a:tc>
              </a:tr>
              <a:tr h="381000">
                <a:tc>
                  <a:txBody>
                    <a:bodyPr>
                      <a:noAutofit/>
                    </a:bodyPr>
                    <a:lstStyle/>
                    <a:p>
                      <a:pPr indent="0" lvl="0" marL="0" rtl="0">
                        <a:spcBef>
                          <a:spcPts val="0"/>
                        </a:spcBef>
                        <a:spcAft>
                          <a:spcPts val="0"/>
                        </a:spcAft>
                        <a:buNone/>
                      </a:pPr>
                      <a:r>
                        <a:rPr lang="en" sz="1000"/>
                        <a:t>Raft</a:t>
                      </a:r>
                      <a:endParaRPr sz="1000"/>
                    </a:p>
                    <a:p>
                      <a:pPr indent="0" lvl="0" marL="0" rtl="0">
                        <a:spcBef>
                          <a:spcPts val="0"/>
                        </a:spcBef>
                        <a:spcAft>
                          <a:spcPts val="0"/>
                        </a:spcAft>
                        <a:buNone/>
                      </a:pPr>
                      <a:r>
                        <a:rPr lang="en" sz="1000"/>
                        <a:t>Leader agreement</a:t>
                      </a:r>
                      <a:endParaRPr sz="1000"/>
                    </a:p>
                  </a:txBody>
                  <a:tcPr marT="91425" marB="91425" marR="91425" marL="91425"/>
                </a:tc>
                <a:tc>
                  <a:txBody>
                    <a:bodyPr>
                      <a:noAutofit/>
                    </a:bodyPr>
                    <a:lstStyle/>
                    <a:p>
                      <a:pPr indent="0" lvl="0" marL="0" rtl="0">
                        <a:spcBef>
                          <a:spcPts val="0"/>
                        </a:spcBef>
                        <a:spcAft>
                          <a:spcPts val="0"/>
                        </a:spcAft>
                        <a:buNone/>
                      </a:pPr>
                      <a:r>
                        <a:rPr lang="en" sz="1000"/>
                        <a:t>If ∃ node </a:t>
                      </a:r>
                      <a:r>
                        <a:rPr i="1" lang="en" sz="1000"/>
                        <a:t>i</a:t>
                      </a:r>
                      <a:r>
                        <a:rPr lang="en" sz="1000"/>
                        <a:t>, s.t </a:t>
                      </a:r>
                      <a:r>
                        <a:rPr i="1" lang="en" sz="1000"/>
                        <a:t>i</a:t>
                      </a:r>
                      <a:r>
                        <a:rPr lang="en" sz="1000"/>
                        <a:t> leader, than </a:t>
                      </a:r>
                      <a:r>
                        <a:rPr lang="en" sz="1000">
                          <a:solidFill>
                            <a:schemeClr val="dk1"/>
                          </a:solidFill>
                        </a:rPr>
                        <a:t>∀ </a:t>
                      </a:r>
                      <a:r>
                        <a:rPr i="1" lang="en" sz="1000">
                          <a:solidFill>
                            <a:schemeClr val="dk1"/>
                          </a:solidFill>
                        </a:rPr>
                        <a:t>j ≠ i, j </a:t>
                      </a:r>
                      <a:r>
                        <a:rPr lang="en" sz="1000">
                          <a:solidFill>
                            <a:schemeClr val="dk1"/>
                          </a:solidFill>
                        </a:rPr>
                        <a:t>follower</a:t>
                      </a:r>
                      <a:endParaRPr sz="1000"/>
                    </a:p>
                  </a:txBody>
                  <a:tcPr marT="91425" marB="91425" marR="91425" marL="91425"/>
                </a:tc>
                <a:tc>
                  <a:txBody>
                    <a:bodyPr>
                      <a:noAutofit/>
                    </a:bodyPr>
                    <a:lstStyle/>
                    <a:p>
                      <a:pPr indent="0" lvl="0" marL="0" rtl="0">
                        <a:spcBef>
                          <a:spcPts val="0"/>
                        </a:spcBef>
                        <a:spcAft>
                          <a:spcPts val="0"/>
                        </a:spcAft>
                        <a:buNone/>
                      </a:pPr>
                      <a:r>
                        <a:rPr lang="en" sz="1000"/>
                        <a:t>If a leader exists, then all other nodes are followers.</a:t>
                      </a:r>
                      <a:endParaRPr sz="1000"/>
                    </a:p>
                  </a:txBody>
                  <a:tcPr marT="91425" marB="91425" marR="91425" marL="91425"/>
                </a:tc>
              </a:tr>
            </a:tbl>
          </a:graphicData>
        </a:graphic>
      </p:graphicFrame>
      <p:pic>
        <p:nvPicPr>
          <p:cNvPr id="716" name="Shape 716"/>
          <p:cNvPicPr preferRelativeResize="0"/>
          <p:nvPr/>
        </p:nvPicPr>
        <p:blipFill>
          <a:blip r:embed="rId3">
            <a:alphaModFix/>
          </a:blip>
          <a:stretch>
            <a:fillRect/>
          </a:stretch>
        </p:blipFill>
        <p:spPr>
          <a:xfrm>
            <a:off x="526576" y="217625"/>
            <a:ext cx="899225" cy="871145"/>
          </a:xfrm>
          <a:prstGeom prst="rect">
            <a:avLst/>
          </a:prstGeom>
          <a:noFill/>
          <a:ln>
            <a:noFill/>
          </a:ln>
        </p:spPr>
      </p:pic>
      <p:sp>
        <p:nvSpPr>
          <p:cNvPr id="717" name="Shape 717"/>
          <p:cNvSpPr txBox="1"/>
          <p:nvPr/>
        </p:nvSpPr>
        <p:spPr>
          <a:xfrm>
            <a:off x="603750" y="3346500"/>
            <a:ext cx="7936500" cy="856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2400"/>
              <a:t>Injected Bugs for each invariant caught with assertions</a:t>
            </a:r>
            <a:endParaRPr sz="2400"/>
          </a:p>
        </p:txBody>
      </p:sp>
      <p:sp>
        <p:nvSpPr>
          <p:cNvPr id="718" name="Shape 718"/>
          <p:cNvSpPr txBox="1"/>
          <p:nvPr/>
        </p:nvSpPr>
        <p:spPr>
          <a:xfrm>
            <a:off x="570550" y="4495675"/>
            <a:ext cx="7178100" cy="518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t>*Raft: In search of an understandable consensus algorithm, D.Ongaro et. al</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2" name="Shape 722"/>
        <p:cNvGrpSpPr/>
        <p:nvPr/>
      </p:nvGrpSpPr>
      <p:grpSpPr>
        <a:xfrm>
          <a:off x="0" y="0"/>
          <a:ext cx="0" cy="0"/>
          <a:chOff x="0" y="0"/>
          <a:chExt cx="0" cy="0"/>
        </a:xfrm>
      </p:grpSpPr>
      <p:sp>
        <p:nvSpPr>
          <p:cNvPr id="723" name="Shape 723"/>
          <p:cNvSpPr txBox="1"/>
          <p:nvPr>
            <p:ph type="title"/>
          </p:nvPr>
        </p:nvSpPr>
        <p:spPr>
          <a:xfrm>
            <a:off x="311700" y="366850"/>
            <a:ext cx="8520600" cy="572700"/>
          </a:xfrm>
          <a:prstGeom prst="rect">
            <a:avLst/>
          </a:prstGeom>
        </p:spPr>
        <p:txBody>
          <a:bodyPr anchorCtr="0" anchor="t" bIns="91425" lIns="91425" spcFirstLastPara="1" rIns="91425" wrap="square" tIns="91425">
            <a:noAutofit/>
          </a:bodyPr>
          <a:lstStyle/>
          <a:p>
            <a:pPr indent="457200" lvl="0" marL="914400" rtl="0">
              <a:spcBef>
                <a:spcPts val="0"/>
              </a:spcBef>
              <a:spcAft>
                <a:spcPts val="0"/>
              </a:spcAft>
              <a:buNone/>
            </a:pPr>
            <a:r>
              <a:rPr lang="en"/>
              <a:t>Etcd ~ 120K Lines of Code</a:t>
            </a:r>
            <a:endParaRPr/>
          </a:p>
        </p:txBody>
      </p:sp>
      <p:sp>
        <p:nvSpPr>
          <p:cNvPr id="724" name="Shape 7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solidFill>
                  <a:schemeClr val="dk1"/>
                </a:solidFill>
                <a:latin typeface="Proxima Nova"/>
                <a:ea typeface="Proxima Nova"/>
                <a:cs typeface="Proxima Nova"/>
                <a:sym typeface="Proxima Nova"/>
              </a:rPr>
              <a:t>‹#›</a:t>
            </a:fld>
            <a:endParaRPr>
              <a:solidFill>
                <a:schemeClr val="dk1"/>
              </a:solidFill>
              <a:latin typeface="Proxima Nova"/>
              <a:ea typeface="Proxima Nova"/>
              <a:cs typeface="Proxima Nova"/>
              <a:sym typeface="Proxima Nova"/>
            </a:endParaRPr>
          </a:p>
        </p:txBody>
      </p:sp>
      <p:graphicFrame>
        <p:nvGraphicFramePr>
          <p:cNvPr id="725" name="Shape 725"/>
          <p:cNvGraphicFramePr/>
          <p:nvPr/>
        </p:nvGraphicFramePr>
        <p:xfrm>
          <a:off x="311700" y="1299925"/>
          <a:ext cx="3000000" cy="3000000"/>
        </p:xfrm>
        <a:graphic>
          <a:graphicData uri="http://schemas.openxmlformats.org/drawingml/2006/table">
            <a:tbl>
              <a:tblPr>
                <a:noFill/>
                <a:tableStyleId>{C331C88B-52E4-4116-B538-1ED48FB876A3}</a:tableStyleId>
              </a:tblPr>
              <a:tblGrid>
                <a:gridCol w="3053800"/>
                <a:gridCol w="2413000"/>
                <a:gridCol w="3053800"/>
              </a:tblGrid>
              <a:tr h="169575">
                <a:tc>
                  <a:txBody>
                    <a:bodyPr>
                      <a:noAutofit/>
                    </a:bodyPr>
                    <a:lstStyle/>
                    <a:p>
                      <a:pPr indent="0" lvl="0" marL="0" rtl="0">
                        <a:spcBef>
                          <a:spcPts val="0"/>
                        </a:spcBef>
                        <a:spcAft>
                          <a:spcPts val="0"/>
                        </a:spcAft>
                        <a:buNone/>
                      </a:pPr>
                      <a:r>
                        <a:rPr b="1" lang="en" sz="1200"/>
                        <a:t>System and Targeted property</a:t>
                      </a:r>
                      <a:endParaRPr b="1" sz="1200"/>
                    </a:p>
                  </a:txBody>
                  <a:tcPr marT="91425" marB="91425" marR="91425" marL="91425">
                    <a:lnB cap="flat" cmpd="sng" w="38100">
                      <a:solidFill>
                        <a:srgbClr val="9E9E9E"/>
                      </a:solidFill>
                      <a:prstDash val="solid"/>
                      <a:round/>
                      <a:headEnd len="sm" w="sm" type="none"/>
                      <a:tailEnd len="sm" w="sm" type="none"/>
                    </a:lnB>
                  </a:tcPr>
                </a:tc>
                <a:tc>
                  <a:txBody>
                    <a:bodyPr>
                      <a:noAutofit/>
                    </a:bodyPr>
                    <a:lstStyle/>
                    <a:p>
                      <a:pPr indent="0" lvl="0" marL="0" rtl="0">
                        <a:spcBef>
                          <a:spcPts val="0"/>
                        </a:spcBef>
                        <a:spcAft>
                          <a:spcPts val="0"/>
                        </a:spcAft>
                        <a:buNone/>
                      </a:pPr>
                      <a:r>
                        <a:rPr b="1" lang="en" sz="1200"/>
                        <a:t>Dinv-inferred invariant</a:t>
                      </a:r>
                      <a:endParaRPr b="1" sz="1200"/>
                    </a:p>
                  </a:txBody>
                  <a:tcPr marT="91425" marB="91425" marR="91425" marL="91425">
                    <a:lnB cap="flat" cmpd="sng" w="38100">
                      <a:solidFill>
                        <a:srgbClr val="9E9E9E"/>
                      </a:solidFill>
                      <a:prstDash val="solid"/>
                      <a:round/>
                      <a:headEnd len="sm" w="sm" type="none"/>
                      <a:tailEnd len="sm" w="sm" type="none"/>
                    </a:lnB>
                  </a:tcPr>
                </a:tc>
                <a:tc>
                  <a:txBody>
                    <a:bodyPr>
                      <a:noAutofit/>
                    </a:bodyPr>
                    <a:lstStyle/>
                    <a:p>
                      <a:pPr indent="0" lvl="0" marL="0" rtl="0">
                        <a:spcBef>
                          <a:spcPts val="0"/>
                        </a:spcBef>
                        <a:spcAft>
                          <a:spcPts val="0"/>
                        </a:spcAft>
                        <a:buNone/>
                      </a:pPr>
                      <a:r>
                        <a:rPr b="1" lang="en" sz="1200"/>
                        <a:t>Description</a:t>
                      </a:r>
                      <a:endParaRPr b="1" sz="1200"/>
                    </a:p>
                  </a:txBody>
                  <a:tcPr marT="91425" marB="91425" marR="91425" marL="91425">
                    <a:lnB cap="flat" cmpd="sng" w="38100">
                      <a:solidFill>
                        <a:srgbClr val="9E9E9E"/>
                      </a:solidFill>
                      <a:prstDash val="solid"/>
                      <a:round/>
                      <a:headEnd len="sm" w="sm" type="none"/>
                      <a:tailEnd len="sm" w="sm" type="none"/>
                    </a:lnB>
                  </a:tcPr>
                </a:tc>
              </a:tr>
              <a:tr h="381000">
                <a:tc>
                  <a:txBody>
                    <a:bodyPr>
                      <a:noAutofit/>
                    </a:bodyPr>
                    <a:lstStyle/>
                    <a:p>
                      <a:pPr indent="0" lvl="0" marL="0" rtl="0">
                        <a:spcBef>
                          <a:spcPts val="0"/>
                        </a:spcBef>
                        <a:spcAft>
                          <a:spcPts val="0"/>
                        </a:spcAft>
                        <a:buNone/>
                      </a:pPr>
                      <a:r>
                        <a:rPr b="1" lang="en" sz="1000"/>
                        <a:t>Raft</a:t>
                      </a:r>
                      <a:endParaRPr b="1" sz="1000"/>
                    </a:p>
                    <a:p>
                      <a:pPr indent="0" lvl="0" marL="0" rtl="0">
                        <a:spcBef>
                          <a:spcPts val="0"/>
                        </a:spcBef>
                        <a:spcAft>
                          <a:spcPts val="0"/>
                        </a:spcAft>
                        <a:buNone/>
                      </a:pPr>
                      <a:r>
                        <a:rPr b="1" lang="en" sz="1000"/>
                        <a:t>Strong Leader principle</a:t>
                      </a:r>
                      <a:endParaRPr b="1" sz="1000"/>
                    </a:p>
                  </a:txBody>
                  <a:tcPr marT="91425" marB="91425" marR="91425" marL="91425">
                    <a:lnT cap="flat" cmpd="sng" w="38100">
                      <a:solidFill>
                        <a:srgbClr val="9E9E9E"/>
                      </a:solidFill>
                      <a:prstDash val="solid"/>
                      <a:round/>
                      <a:headEnd len="sm" w="sm" type="none"/>
                      <a:tailEnd len="sm" w="sm" type="none"/>
                    </a:lnT>
                  </a:tcPr>
                </a:tc>
                <a:tc>
                  <a:txBody>
                    <a:bodyPr>
                      <a:noAutofit/>
                    </a:bodyPr>
                    <a:lstStyle/>
                    <a:p>
                      <a:pPr indent="0" lvl="0" marL="0" rtl="0">
                        <a:spcBef>
                          <a:spcPts val="0"/>
                        </a:spcBef>
                        <a:spcAft>
                          <a:spcPts val="0"/>
                        </a:spcAft>
                        <a:buNone/>
                      </a:pPr>
                      <a:r>
                        <a:rPr b="1" lang="en" sz="1000">
                          <a:solidFill>
                            <a:schemeClr val="dk1"/>
                          </a:solidFill>
                        </a:rPr>
                        <a:t>∀ follower </a:t>
                      </a:r>
                      <a:r>
                        <a:rPr b="1" i="1" lang="en" sz="1000">
                          <a:solidFill>
                            <a:schemeClr val="dk1"/>
                          </a:solidFill>
                        </a:rPr>
                        <a:t>i</a:t>
                      </a:r>
                      <a:r>
                        <a:rPr b="1" lang="en" sz="1000">
                          <a:solidFill>
                            <a:schemeClr val="dk1"/>
                          </a:solidFill>
                        </a:rPr>
                        <a:t>, len(leader log) ≥ len(</a:t>
                      </a:r>
                      <a:r>
                        <a:rPr b="1" i="1" lang="en" sz="1000">
                          <a:solidFill>
                            <a:schemeClr val="dk1"/>
                          </a:solidFill>
                        </a:rPr>
                        <a:t>i</a:t>
                      </a:r>
                      <a:r>
                        <a:rPr b="1" lang="en" sz="1000">
                          <a:solidFill>
                            <a:schemeClr val="dk1"/>
                          </a:solidFill>
                        </a:rPr>
                        <a:t>’s log)</a:t>
                      </a:r>
                      <a:endParaRPr b="1" sz="1000"/>
                    </a:p>
                  </a:txBody>
                  <a:tcPr marT="91425" marB="91425" marR="91425" marL="91425">
                    <a:lnT cap="flat" cmpd="sng" w="38100">
                      <a:solidFill>
                        <a:srgbClr val="9E9E9E"/>
                      </a:solidFill>
                      <a:prstDash val="solid"/>
                      <a:round/>
                      <a:headEnd len="sm" w="sm" type="none"/>
                      <a:tailEnd len="sm" w="sm" type="none"/>
                    </a:lnT>
                  </a:tcPr>
                </a:tc>
                <a:tc>
                  <a:txBody>
                    <a:bodyPr>
                      <a:noAutofit/>
                    </a:bodyPr>
                    <a:lstStyle/>
                    <a:p>
                      <a:pPr indent="0" lvl="0" marL="0" rtl="0">
                        <a:spcBef>
                          <a:spcPts val="0"/>
                        </a:spcBef>
                        <a:spcAft>
                          <a:spcPts val="0"/>
                        </a:spcAft>
                        <a:buNone/>
                      </a:pPr>
                      <a:r>
                        <a:rPr b="1" lang="en" sz="1000"/>
                        <a:t>All appended log entries must be propagated by the leader</a:t>
                      </a:r>
                      <a:endParaRPr b="1" sz="1000"/>
                    </a:p>
                  </a:txBody>
                  <a:tcPr marT="91425" marB="91425" marR="91425" marL="91425">
                    <a:lnT cap="flat" cmpd="sng" w="38100">
                      <a:solidFill>
                        <a:srgbClr val="9E9E9E"/>
                      </a:solidFill>
                      <a:prstDash val="solid"/>
                      <a:round/>
                      <a:headEnd len="sm" w="sm" type="none"/>
                      <a:tailEnd len="sm" w="sm" type="none"/>
                    </a:lnT>
                  </a:tcPr>
                </a:tc>
              </a:tr>
              <a:tr h="381000">
                <a:tc>
                  <a:txBody>
                    <a:bodyPr>
                      <a:noAutofit/>
                    </a:bodyPr>
                    <a:lstStyle/>
                    <a:p>
                      <a:pPr indent="0" lvl="0" marL="0" rtl="0">
                        <a:spcBef>
                          <a:spcPts val="0"/>
                        </a:spcBef>
                        <a:spcAft>
                          <a:spcPts val="0"/>
                        </a:spcAft>
                        <a:buNone/>
                      </a:pPr>
                      <a:r>
                        <a:rPr lang="en" sz="1000"/>
                        <a:t>Raft</a:t>
                      </a:r>
                      <a:endParaRPr sz="1000"/>
                    </a:p>
                    <a:p>
                      <a:pPr indent="0" lvl="0" marL="0" rtl="0">
                        <a:spcBef>
                          <a:spcPts val="0"/>
                        </a:spcBef>
                        <a:spcAft>
                          <a:spcPts val="0"/>
                        </a:spcAft>
                        <a:buNone/>
                      </a:pPr>
                      <a:r>
                        <a:rPr lang="en" sz="1000"/>
                        <a:t>Log matching</a:t>
                      </a:r>
                      <a:endParaRPr sz="1000"/>
                    </a:p>
                  </a:txBody>
                  <a:tcPr marT="91425" marB="91425" marR="91425" marL="91425"/>
                </a:tc>
                <a:tc>
                  <a:txBody>
                    <a:bodyPr>
                      <a:noAutofit/>
                    </a:bodyPr>
                    <a:lstStyle/>
                    <a:p>
                      <a:pPr indent="0" lvl="0" marL="0" rtl="0">
                        <a:spcBef>
                          <a:spcPts val="0"/>
                        </a:spcBef>
                        <a:spcAft>
                          <a:spcPts val="0"/>
                        </a:spcAft>
                        <a:buNone/>
                      </a:pPr>
                      <a:r>
                        <a:rPr lang="en" sz="1000">
                          <a:solidFill>
                            <a:schemeClr val="dk1"/>
                          </a:solidFill>
                        </a:rPr>
                        <a:t>∀ nodes </a:t>
                      </a:r>
                      <a:r>
                        <a:rPr i="1" lang="en" sz="1000">
                          <a:solidFill>
                            <a:schemeClr val="dk1"/>
                          </a:solidFill>
                        </a:rPr>
                        <a:t>i, j</a:t>
                      </a:r>
                      <a:r>
                        <a:rPr lang="en" sz="1000">
                          <a:solidFill>
                            <a:schemeClr val="dk1"/>
                          </a:solidFill>
                        </a:rPr>
                        <a:t> if </a:t>
                      </a:r>
                      <a:r>
                        <a:rPr i="1" lang="en" sz="1000">
                          <a:solidFill>
                            <a:schemeClr val="dk1"/>
                          </a:solidFill>
                        </a:rPr>
                        <a:t>i</a:t>
                      </a:r>
                      <a:r>
                        <a:rPr lang="en" sz="1000">
                          <a:solidFill>
                            <a:schemeClr val="dk1"/>
                          </a:solidFill>
                        </a:rPr>
                        <a:t>-log[</a:t>
                      </a:r>
                      <a:r>
                        <a:rPr i="1" lang="en" sz="1000">
                          <a:solidFill>
                            <a:schemeClr val="dk1"/>
                          </a:solidFill>
                        </a:rPr>
                        <a:t>c</a:t>
                      </a:r>
                      <a:r>
                        <a:rPr lang="en" sz="1000">
                          <a:solidFill>
                            <a:schemeClr val="dk1"/>
                          </a:solidFill>
                        </a:rPr>
                        <a:t>] = </a:t>
                      </a:r>
                      <a:r>
                        <a:rPr i="1" lang="en" sz="1000">
                          <a:solidFill>
                            <a:schemeClr val="dk1"/>
                          </a:solidFill>
                        </a:rPr>
                        <a:t>j</a:t>
                      </a:r>
                      <a:r>
                        <a:rPr lang="en" sz="1000">
                          <a:solidFill>
                            <a:schemeClr val="dk1"/>
                          </a:solidFill>
                        </a:rPr>
                        <a:t>-log[</a:t>
                      </a:r>
                      <a:r>
                        <a:rPr i="1" lang="en" sz="1000">
                          <a:solidFill>
                            <a:schemeClr val="dk1"/>
                          </a:solidFill>
                        </a:rPr>
                        <a:t>c</a:t>
                      </a:r>
                      <a:r>
                        <a:rPr lang="en" sz="1000">
                          <a:solidFill>
                            <a:schemeClr val="dk1"/>
                          </a:solidFill>
                        </a:rPr>
                        <a:t>] → ∀(</a:t>
                      </a:r>
                      <a:r>
                        <a:rPr i="1" lang="en" sz="1000">
                          <a:solidFill>
                            <a:schemeClr val="dk1"/>
                          </a:solidFill>
                        </a:rPr>
                        <a:t>x </a:t>
                      </a:r>
                      <a:r>
                        <a:rPr lang="en" sz="1000">
                          <a:solidFill>
                            <a:schemeClr val="dk1"/>
                          </a:solidFill>
                        </a:rPr>
                        <a:t>≤ </a:t>
                      </a:r>
                      <a:r>
                        <a:rPr i="1" lang="en" sz="1000">
                          <a:solidFill>
                            <a:schemeClr val="dk1"/>
                          </a:solidFill>
                        </a:rPr>
                        <a:t>c</a:t>
                      </a:r>
                      <a:r>
                        <a:rPr lang="en" sz="1000">
                          <a:solidFill>
                            <a:schemeClr val="dk1"/>
                          </a:solidFill>
                        </a:rPr>
                        <a:t>), </a:t>
                      </a:r>
                      <a:r>
                        <a:rPr i="1" lang="en" sz="1000">
                          <a:solidFill>
                            <a:schemeClr val="dk1"/>
                          </a:solidFill>
                        </a:rPr>
                        <a:t>i</a:t>
                      </a:r>
                      <a:r>
                        <a:rPr lang="en" sz="1000">
                          <a:solidFill>
                            <a:schemeClr val="dk1"/>
                          </a:solidFill>
                        </a:rPr>
                        <a:t>-log[</a:t>
                      </a:r>
                      <a:r>
                        <a:rPr i="1" lang="en" sz="1000">
                          <a:solidFill>
                            <a:schemeClr val="dk1"/>
                          </a:solidFill>
                        </a:rPr>
                        <a:t>x</a:t>
                      </a:r>
                      <a:r>
                        <a:rPr lang="en" sz="1000">
                          <a:solidFill>
                            <a:schemeClr val="dk1"/>
                          </a:solidFill>
                        </a:rPr>
                        <a:t>] = </a:t>
                      </a:r>
                      <a:r>
                        <a:rPr i="1" lang="en" sz="1000">
                          <a:solidFill>
                            <a:schemeClr val="dk1"/>
                          </a:solidFill>
                        </a:rPr>
                        <a:t>j</a:t>
                      </a:r>
                      <a:r>
                        <a:rPr lang="en" sz="1000">
                          <a:solidFill>
                            <a:schemeClr val="dk1"/>
                          </a:solidFill>
                        </a:rPr>
                        <a:t>-log[</a:t>
                      </a:r>
                      <a:r>
                        <a:rPr i="1" lang="en" sz="1000">
                          <a:solidFill>
                            <a:schemeClr val="dk1"/>
                          </a:solidFill>
                        </a:rPr>
                        <a:t>x</a:t>
                      </a:r>
                      <a:r>
                        <a:rPr lang="en" sz="1000">
                          <a:solidFill>
                            <a:schemeClr val="dk1"/>
                          </a:solidFill>
                        </a:rPr>
                        <a:t>]</a:t>
                      </a:r>
                      <a:endParaRPr sz="1000"/>
                    </a:p>
                  </a:txBody>
                  <a:tcPr marT="91425" marB="91425" marR="91425" marL="91425"/>
                </a:tc>
                <a:tc>
                  <a:txBody>
                    <a:bodyPr>
                      <a:noAutofit/>
                    </a:bodyPr>
                    <a:lstStyle/>
                    <a:p>
                      <a:pPr indent="0" lvl="0" marL="0" rtl="0">
                        <a:spcBef>
                          <a:spcPts val="0"/>
                        </a:spcBef>
                        <a:spcAft>
                          <a:spcPts val="0"/>
                        </a:spcAft>
                        <a:buNone/>
                      </a:pPr>
                      <a:r>
                        <a:rPr lang="en" sz="1000"/>
                        <a:t>If two logs contain an entry with the same index and term, then the logs are identical on all previous entries.</a:t>
                      </a:r>
                      <a:endParaRPr sz="1000"/>
                    </a:p>
                  </a:txBody>
                  <a:tcPr marT="91425" marB="91425" marR="91425" marL="91425"/>
                </a:tc>
              </a:tr>
              <a:tr h="381000">
                <a:tc>
                  <a:txBody>
                    <a:bodyPr>
                      <a:noAutofit/>
                    </a:bodyPr>
                    <a:lstStyle/>
                    <a:p>
                      <a:pPr indent="0" lvl="0" marL="0" rtl="0">
                        <a:spcBef>
                          <a:spcPts val="0"/>
                        </a:spcBef>
                        <a:spcAft>
                          <a:spcPts val="0"/>
                        </a:spcAft>
                        <a:buNone/>
                      </a:pPr>
                      <a:r>
                        <a:rPr lang="en" sz="1000"/>
                        <a:t>Raft</a:t>
                      </a:r>
                      <a:endParaRPr sz="1000"/>
                    </a:p>
                    <a:p>
                      <a:pPr indent="0" lvl="0" marL="0" rtl="0">
                        <a:spcBef>
                          <a:spcPts val="0"/>
                        </a:spcBef>
                        <a:spcAft>
                          <a:spcPts val="0"/>
                        </a:spcAft>
                        <a:buNone/>
                      </a:pPr>
                      <a:r>
                        <a:rPr lang="en" sz="1000"/>
                        <a:t>Leader agreement</a:t>
                      </a:r>
                      <a:endParaRPr sz="1000"/>
                    </a:p>
                  </a:txBody>
                  <a:tcPr marT="91425" marB="91425" marR="91425" marL="91425"/>
                </a:tc>
                <a:tc>
                  <a:txBody>
                    <a:bodyPr>
                      <a:noAutofit/>
                    </a:bodyPr>
                    <a:lstStyle/>
                    <a:p>
                      <a:pPr indent="0" lvl="0" marL="0" rtl="0">
                        <a:spcBef>
                          <a:spcPts val="0"/>
                        </a:spcBef>
                        <a:spcAft>
                          <a:spcPts val="0"/>
                        </a:spcAft>
                        <a:buNone/>
                      </a:pPr>
                      <a:r>
                        <a:rPr lang="en" sz="1000"/>
                        <a:t>If ∃ node </a:t>
                      </a:r>
                      <a:r>
                        <a:rPr i="1" lang="en" sz="1000"/>
                        <a:t>i</a:t>
                      </a:r>
                      <a:r>
                        <a:rPr lang="en" sz="1000"/>
                        <a:t>, s.t </a:t>
                      </a:r>
                      <a:r>
                        <a:rPr i="1" lang="en" sz="1000"/>
                        <a:t>i</a:t>
                      </a:r>
                      <a:r>
                        <a:rPr lang="en" sz="1000"/>
                        <a:t> leader, than </a:t>
                      </a:r>
                      <a:r>
                        <a:rPr lang="en" sz="1000">
                          <a:solidFill>
                            <a:schemeClr val="dk1"/>
                          </a:solidFill>
                        </a:rPr>
                        <a:t>∀ </a:t>
                      </a:r>
                      <a:r>
                        <a:rPr i="1" lang="en" sz="1000">
                          <a:solidFill>
                            <a:schemeClr val="dk1"/>
                          </a:solidFill>
                        </a:rPr>
                        <a:t>j ≠ i, j </a:t>
                      </a:r>
                      <a:r>
                        <a:rPr lang="en" sz="1000">
                          <a:solidFill>
                            <a:schemeClr val="dk1"/>
                          </a:solidFill>
                        </a:rPr>
                        <a:t>follower</a:t>
                      </a:r>
                      <a:endParaRPr sz="1000"/>
                    </a:p>
                  </a:txBody>
                  <a:tcPr marT="91425" marB="91425" marR="91425" marL="91425"/>
                </a:tc>
                <a:tc>
                  <a:txBody>
                    <a:bodyPr>
                      <a:noAutofit/>
                    </a:bodyPr>
                    <a:lstStyle/>
                    <a:p>
                      <a:pPr indent="0" lvl="0" marL="0" rtl="0">
                        <a:spcBef>
                          <a:spcPts val="0"/>
                        </a:spcBef>
                        <a:spcAft>
                          <a:spcPts val="0"/>
                        </a:spcAft>
                        <a:buNone/>
                      </a:pPr>
                      <a:r>
                        <a:rPr lang="en" sz="1000"/>
                        <a:t>If a leader exists, then all other nodes are followers.</a:t>
                      </a:r>
                      <a:endParaRPr sz="1000"/>
                    </a:p>
                  </a:txBody>
                  <a:tcPr marT="91425" marB="91425" marR="91425" marL="91425"/>
                </a:tc>
              </a:tr>
            </a:tbl>
          </a:graphicData>
        </a:graphic>
      </p:graphicFrame>
      <p:pic>
        <p:nvPicPr>
          <p:cNvPr id="726" name="Shape 726"/>
          <p:cNvPicPr preferRelativeResize="0"/>
          <p:nvPr/>
        </p:nvPicPr>
        <p:blipFill>
          <a:blip r:embed="rId3">
            <a:alphaModFix/>
          </a:blip>
          <a:stretch>
            <a:fillRect/>
          </a:stretch>
        </p:blipFill>
        <p:spPr>
          <a:xfrm>
            <a:off x="526576" y="217625"/>
            <a:ext cx="899225" cy="871145"/>
          </a:xfrm>
          <a:prstGeom prst="rect">
            <a:avLst/>
          </a:prstGeom>
          <a:noFill/>
          <a:ln>
            <a:noFill/>
          </a:ln>
        </p:spPr>
      </p:pic>
      <p:sp>
        <p:nvSpPr>
          <p:cNvPr id="727" name="Shape 727"/>
          <p:cNvSpPr txBox="1"/>
          <p:nvPr/>
        </p:nvSpPr>
        <p:spPr>
          <a:xfrm>
            <a:off x="603750" y="3346500"/>
            <a:ext cx="7936500" cy="856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2400"/>
              <a:t>Injected Bugs for each invariant caught with assertions</a:t>
            </a:r>
            <a:endParaRPr sz="2400"/>
          </a:p>
        </p:txBody>
      </p:sp>
      <p:sp>
        <p:nvSpPr>
          <p:cNvPr id="728" name="Shape 728"/>
          <p:cNvSpPr txBox="1"/>
          <p:nvPr/>
        </p:nvSpPr>
        <p:spPr>
          <a:xfrm>
            <a:off x="570550" y="4495675"/>
            <a:ext cx="7178100" cy="518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t>*Raft: In search of an understandable consensus algorithm, D.Ongaro et. al</a:t>
            </a:r>
            <a:endParaRPr/>
          </a:p>
        </p:txBody>
      </p:sp>
      <p:sp>
        <p:nvSpPr>
          <p:cNvPr id="729" name="Shape 729"/>
          <p:cNvSpPr txBox="1"/>
          <p:nvPr/>
        </p:nvSpPr>
        <p:spPr>
          <a:xfrm>
            <a:off x="603750" y="3807025"/>
            <a:ext cx="7936500" cy="856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2400">
                <a:solidFill>
                  <a:schemeClr val="dk2"/>
                </a:solidFill>
              </a:rPr>
              <a:t>See the paper for full system evaluation</a:t>
            </a:r>
            <a:endParaRPr sz="24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Shape 17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Today’s state of the art (building robust dist. sys)</a:t>
            </a:r>
            <a:endParaRPr/>
          </a:p>
        </p:txBody>
      </p:sp>
      <p:sp>
        <p:nvSpPr>
          <p:cNvPr id="174" name="Shape 174"/>
          <p:cNvSpPr txBox="1"/>
          <p:nvPr>
            <p:ph idx="1" type="body"/>
          </p:nvPr>
        </p:nvSpPr>
        <p:spPr>
          <a:xfrm>
            <a:off x="311700" y="1152475"/>
            <a:ext cx="5928900" cy="1862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a:solidFill>
                  <a:srgbClr val="FF0000"/>
                </a:solidFill>
              </a:rPr>
              <a:t>Verification</a:t>
            </a:r>
            <a:r>
              <a:rPr b="1" lang="en">
                <a:solidFill>
                  <a:srgbClr val="38761D"/>
                </a:solidFill>
              </a:rPr>
              <a:t> - [ </a:t>
            </a:r>
            <a:r>
              <a:rPr lang="en" sz="1200">
                <a:solidFill>
                  <a:srgbClr val="38761D"/>
                </a:solidFill>
              </a:rPr>
              <a:t>(verification) IronFleet SOSP’15, VerdiPLDI’15, Chapar POPL’16, (modeling), Lamport et.al SIGOPS’02, Holtzman IEEE TSE’97</a:t>
            </a:r>
            <a:r>
              <a:rPr b="1" lang="en">
                <a:solidFill>
                  <a:srgbClr val="38761D"/>
                </a:solidFill>
              </a:rPr>
              <a:t>]</a:t>
            </a:r>
            <a:endParaRPr b="1">
              <a:solidFill>
                <a:srgbClr val="38761D"/>
              </a:solidFill>
            </a:endParaRPr>
          </a:p>
          <a:p>
            <a:pPr indent="0" lvl="0" marL="0" rtl="0">
              <a:spcBef>
                <a:spcPts val="1600"/>
              </a:spcBef>
              <a:spcAft>
                <a:spcPts val="0"/>
              </a:spcAft>
              <a:buNone/>
            </a:pPr>
            <a:r>
              <a:rPr b="1" lang="en">
                <a:solidFill>
                  <a:srgbClr val="FF0000"/>
                </a:solidFill>
              </a:rPr>
              <a:t>Bug Detection</a:t>
            </a:r>
            <a:r>
              <a:rPr b="1" lang="en">
                <a:solidFill>
                  <a:srgbClr val="38761D"/>
                </a:solidFill>
              </a:rPr>
              <a:t> - [</a:t>
            </a:r>
            <a:r>
              <a:rPr lang="en" sz="1200">
                <a:solidFill>
                  <a:srgbClr val="38761D"/>
                </a:solidFill>
              </a:rPr>
              <a:t>MODIST NSDI’09, Demi NSDI’16,</a:t>
            </a:r>
            <a:r>
              <a:rPr b="1" lang="en">
                <a:solidFill>
                  <a:srgbClr val="38761D"/>
                </a:solidFill>
              </a:rPr>
              <a:t>]</a:t>
            </a:r>
            <a:endParaRPr b="1">
              <a:solidFill>
                <a:srgbClr val="38761D"/>
              </a:solidFill>
            </a:endParaRPr>
          </a:p>
          <a:p>
            <a:pPr indent="0" lvl="0" marL="0" rtl="0">
              <a:spcBef>
                <a:spcPts val="1600"/>
              </a:spcBef>
              <a:spcAft>
                <a:spcPts val="0"/>
              </a:spcAft>
              <a:buNone/>
            </a:pPr>
            <a:r>
              <a:rPr b="1" lang="en">
                <a:solidFill>
                  <a:srgbClr val="FF0000"/>
                </a:solidFill>
              </a:rPr>
              <a:t>Runtime Checkers</a:t>
            </a:r>
            <a:r>
              <a:rPr b="1" lang="en">
                <a:solidFill>
                  <a:srgbClr val="38761D"/>
                </a:solidFill>
              </a:rPr>
              <a:t> - [</a:t>
            </a:r>
            <a:r>
              <a:rPr lang="en" sz="1200">
                <a:solidFill>
                  <a:srgbClr val="38761D"/>
                </a:solidFill>
              </a:rPr>
              <a:t> D3S NSDI’18, </a:t>
            </a:r>
            <a:r>
              <a:rPr b="1" lang="en">
                <a:solidFill>
                  <a:srgbClr val="38761D"/>
                </a:solidFill>
              </a:rPr>
              <a:t>]</a:t>
            </a:r>
            <a:endParaRPr b="1">
              <a:solidFill>
                <a:srgbClr val="38761D"/>
              </a:solidFill>
            </a:endParaRPr>
          </a:p>
          <a:p>
            <a:pPr indent="0" lvl="0" marL="0" rtl="0">
              <a:spcBef>
                <a:spcPts val="1600"/>
              </a:spcBef>
              <a:spcAft>
                <a:spcPts val="0"/>
              </a:spcAft>
              <a:buNone/>
            </a:pPr>
            <a:r>
              <a:t/>
            </a:r>
            <a:endParaRPr/>
          </a:p>
          <a:p>
            <a:pPr indent="0" lvl="0" marL="0" rtl="0">
              <a:spcBef>
                <a:spcPts val="1600"/>
              </a:spcBef>
              <a:spcAft>
                <a:spcPts val="0"/>
              </a:spcAft>
              <a:buNone/>
            </a:pPr>
            <a:r>
              <a:t/>
            </a:r>
            <a:endParaRPr/>
          </a:p>
          <a:p>
            <a:pPr indent="0" lvl="0" marL="0" rtl="0">
              <a:spcBef>
                <a:spcPts val="1600"/>
              </a:spcBef>
              <a:spcAft>
                <a:spcPts val="1600"/>
              </a:spcAft>
              <a:buNone/>
            </a:pPr>
            <a:r>
              <a:t/>
            </a:r>
            <a:endParaRPr/>
          </a:p>
        </p:txBody>
      </p:sp>
      <p:sp>
        <p:nvSpPr>
          <p:cNvPr id="175" name="Shape 17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solidFill>
                  <a:schemeClr val="dk1"/>
                </a:solidFill>
                <a:latin typeface="Proxima Nova"/>
                <a:ea typeface="Proxima Nova"/>
                <a:cs typeface="Proxima Nova"/>
                <a:sym typeface="Proxima Nova"/>
              </a:rPr>
              <a:t>‹#›</a:t>
            </a:fld>
            <a:endParaRPr>
              <a:solidFill>
                <a:schemeClr val="dk1"/>
              </a:solidFill>
              <a:latin typeface="Proxima Nova"/>
              <a:ea typeface="Proxima Nova"/>
              <a:cs typeface="Proxima Nova"/>
              <a:sym typeface="Proxima Nova"/>
            </a:endParaRPr>
          </a:p>
        </p:txBody>
      </p:sp>
      <p:sp>
        <p:nvSpPr>
          <p:cNvPr id="176" name="Shape 176"/>
          <p:cNvSpPr txBox="1"/>
          <p:nvPr/>
        </p:nvSpPr>
        <p:spPr>
          <a:xfrm>
            <a:off x="311700" y="3014875"/>
            <a:ext cx="8079600" cy="17904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b="1" lang="en" sz="1800">
                <a:solidFill>
                  <a:schemeClr val="dk2"/>
                </a:solidFill>
              </a:rPr>
              <a:t>Tracing - [</a:t>
            </a:r>
            <a:r>
              <a:rPr lang="en" sz="1200">
                <a:solidFill>
                  <a:schemeClr val="dk2"/>
                </a:solidFill>
              </a:rPr>
              <a:t>PivotTracing SOSP’15, XTrace NSDI’07, Dapper TR’10</a:t>
            </a:r>
            <a:r>
              <a:rPr lang="en">
                <a:solidFill>
                  <a:srgbClr val="9E9E9E"/>
                </a:solidFill>
                <a:latin typeface="Lato"/>
                <a:ea typeface="Lato"/>
                <a:cs typeface="Lato"/>
                <a:sym typeface="Lato"/>
              </a:rPr>
              <a:t>, </a:t>
            </a:r>
            <a:r>
              <a:rPr b="1" lang="en" sz="1800">
                <a:solidFill>
                  <a:schemeClr val="dk2"/>
                </a:solidFill>
              </a:rPr>
              <a:t>]</a:t>
            </a:r>
            <a:endParaRPr b="1" sz="1800">
              <a:solidFill>
                <a:schemeClr val="dk2"/>
              </a:solidFill>
            </a:endParaRPr>
          </a:p>
          <a:p>
            <a:pPr indent="0" lvl="0" marL="0" rtl="0">
              <a:lnSpc>
                <a:spcPct val="115000"/>
              </a:lnSpc>
              <a:spcBef>
                <a:spcPts val="1600"/>
              </a:spcBef>
              <a:spcAft>
                <a:spcPts val="1600"/>
              </a:spcAft>
              <a:buNone/>
            </a:pPr>
            <a:r>
              <a:rPr b="1" lang="en" sz="1800">
                <a:solidFill>
                  <a:schemeClr val="dk2"/>
                </a:solidFill>
              </a:rPr>
              <a:t>Log Analysis - [</a:t>
            </a:r>
            <a:r>
              <a:rPr lang="en" sz="1200">
                <a:solidFill>
                  <a:schemeClr val="dk2"/>
                </a:solidFill>
              </a:rPr>
              <a:t>ShiViz CACM ‘16</a:t>
            </a:r>
            <a:r>
              <a:rPr b="1" lang="en" sz="1800">
                <a:solidFill>
                  <a:schemeClr val="dk2"/>
                </a:solidFill>
              </a:rPr>
              <a:t>]</a:t>
            </a:r>
            <a:endParaRPr>
              <a:solidFill>
                <a:srgbClr val="990000"/>
              </a:solidFill>
            </a:endParaRPr>
          </a:p>
        </p:txBody>
      </p:sp>
      <p:sp>
        <p:nvSpPr>
          <p:cNvPr id="177" name="Shape 177"/>
          <p:cNvSpPr txBox="1"/>
          <p:nvPr/>
        </p:nvSpPr>
        <p:spPr>
          <a:xfrm rot="709979">
            <a:off x="4827436" y="2249915"/>
            <a:ext cx="5516938" cy="64368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2400">
                <a:solidFill>
                  <a:srgbClr val="FF0000"/>
                </a:solidFill>
              </a:rPr>
              <a:t>←Require Specifications </a:t>
            </a:r>
            <a:endParaRPr b="1" sz="2400">
              <a:solidFill>
                <a:srgbClr val="FF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77"/>
                                        </p:tgtEl>
                                        <p:attrNameLst>
                                          <p:attrName>style.visibility</p:attrName>
                                        </p:attrNameLst>
                                      </p:cBhvr>
                                      <p:to>
                                        <p:strVal val="visible"/>
                                      </p:to>
                                    </p:set>
                                    <p:anim calcmode="lin" valueType="num">
                                      <p:cBhvr additive="base">
                                        <p:cTn dur="1000"/>
                                        <p:tgtEl>
                                          <p:spTgt spid="17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3" name="Shape 733"/>
        <p:cNvGrpSpPr/>
        <p:nvPr/>
      </p:nvGrpSpPr>
      <p:grpSpPr>
        <a:xfrm>
          <a:off x="0" y="0"/>
          <a:ext cx="0" cy="0"/>
          <a:chOff x="0" y="0"/>
          <a:chExt cx="0" cy="0"/>
        </a:xfrm>
      </p:grpSpPr>
      <p:sp>
        <p:nvSpPr>
          <p:cNvPr id="734" name="Shape 7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Limitations and future work</a:t>
            </a:r>
            <a:endParaRPr/>
          </a:p>
        </p:txBody>
      </p:sp>
      <p:sp>
        <p:nvSpPr>
          <p:cNvPr id="735" name="Shape 735"/>
          <p:cNvSpPr txBox="1"/>
          <p:nvPr>
            <p:ph idx="1" type="body"/>
          </p:nvPr>
        </p:nvSpPr>
        <p:spPr>
          <a:xfrm>
            <a:off x="500550" y="2954525"/>
            <a:ext cx="8520600" cy="1463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a:t>Future work</a:t>
            </a:r>
            <a:endParaRPr b="1"/>
          </a:p>
          <a:p>
            <a:pPr indent="-342900" lvl="0" marL="457200" rtl="0">
              <a:spcBef>
                <a:spcPts val="1600"/>
              </a:spcBef>
              <a:spcAft>
                <a:spcPts val="0"/>
              </a:spcAft>
              <a:buSzPts val="1800"/>
              <a:buChar char="●"/>
            </a:pPr>
            <a:r>
              <a:rPr lang="en"/>
              <a:t>Extend analysis to temporal invariants</a:t>
            </a:r>
            <a:endParaRPr/>
          </a:p>
          <a:p>
            <a:pPr indent="-342900" lvl="0" marL="457200" rtl="0">
              <a:spcBef>
                <a:spcPts val="0"/>
              </a:spcBef>
              <a:spcAft>
                <a:spcPts val="0"/>
              </a:spcAft>
              <a:buSzPts val="1800"/>
              <a:buChar char="●"/>
            </a:pPr>
            <a:r>
              <a:rPr lang="en"/>
              <a:t>Bug Isolation</a:t>
            </a:r>
            <a:endParaRPr/>
          </a:p>
          <a:p>
            <a:pPr indent="-342900" lvl="0" marL="457200" rtl="0">
              <a:spcBef>
                <a:spcPts val="0"/>
              </a:spcBef>
              <a:spcAft>
                <a:spcPts val="0"/>
              </a:spcAft>
              <a:buSzPts val="1800"/>
              <a:buChar char="●"/>
            </a:pPr>
            <a:r>
              <a:rPr lang="en"/>
              <a:t>Distributed test case generation</a:t>
            </a:r>
            <a:endParaRPr/>
          </a:p>
          <a:p>
            <a:pPr indent="-342900" lvl="0" marL="457200" rtl="0">
              <a:spcBef>
                <a:spcPts val="0"/>
              </a:spcBef>
              <a:spcAft>
                <a:spcPts val="0"/>
              </a:spcAft>
              <a:buSzPts val="1800"/>
              <a:buChar char="●"/>
            </a:pPr>
            <a:r>
              <a:rPr lang="en"/>
              <a:t>Mutation testing/analysis based on mined invariants</a:t>
            </a:r>
            <a:endParaRPr/>
          </a:p>
        </p:txBody>
      </p:sp>
      <p:sp>
        <p:nvSpPr>
          <p:cNvPr id="736" name="Shape 7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solidFill>
                  <a:schemeClr val="dk1"/>
                </a:solidFill>
                <a:latin typeface="Proxima Nova"/>
                <a:ea typeface="Proxima Nova"/>
                <a:cs typeface="Proxima Nova"/>
                <a:sym typeface="Proxima Nova"/>
              </a:rPr>
              <a:t>‹#›</a:t>
            </a:fld>
            <a:endParaRPr>
              <a:solidFill>
                <a:schemeClr val="dk1"/>
              </a:solidFill>
              <a:latin typeface="Proxima Nova"/>
              <a:ea typeface="Proxima Nova"/>
              <a:cs typeface="Proxima Nova"/>
              <a:sym typeface="Proxima Nova"/>
            </a:endParaRPr>
          </a:p>
        </p:txBody>
      </p:sp>
      <p:sp>
        <p:nvSpPr>
          <p:cNvPr id="737" name="Shape 737"/>
          <p:cNvSpPr txBox="1"/>
          <p:nvPr>
            <p:ph idx="1" type="body"/>
          </p:nvPr>
        </p:nvSpPr>
        <p:spPr>
          <a:xfrm>
            <a:off x="441450" y="1232125"/>
            <a:ext cx="7973400" cy="1463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a:t>Limitations</a:t>
            </a:r>
            <a:endParaRPr b="1"/>
          </a:p>
          <a:p>
            <a:pPr indent="-342900" lvl="0" marL="457200" rtl="0">
              <a:spcBef>
                <a:spcPts val="1600"/>
              </a:spcBef>
              <a:spcAft>
                <a:spcPts val="0"/>
              </a:spcAft>
              <a:buSzPts val="1800"/>
              <a:buChar char="●"/>
            </a:pPr>
            <a:r>
              <a:rPr lang="en"/>
              <a:t>Dinv’s dynamic analysis is incomplete</a:t>
            </a:r>
            <a:endParaRPr/>
          </a:p>
          <a:p>
            <a:pPr indent="-342900" lvl="0" marL="457200" rtl="0">
              <a:spcBef>
                <a:spcPts val="0"/>
              </a:spcBef>
              <a:spcAft>
                <a:spcPts val="0"/>
              </a:spcAft>
              <a:buSzPts val="1800"/>
              <a:buChar char="●"/>
            </a:pPr>
            <a:r>
              <a:rPr lang="en"/>
              <a:t>Ground state sampling is poor on loosely coupled systems</a:t>
            </a:r>
            <a:endParaRPr/>
          </a:p>
          <a:p>
            <a:pPr indent="-342900" lvl="0" marL="457200" rtl="0">
              <a:spcBef>
                <a:spcPts val="0"/>
              </a:spcBef>
              <a:spcAft>
                <a:spcPts val="0"/>
              </a:spcAft>
              <a:buSzPts val="1800"/>
              <a:buChar char="●"/>
            </a:pPr>
            <a:r>
              <a:rPr lang="en"/>
              <a:t>Large number of generated invariants</a:t>
            </a:r>
            <a:endParaRPr/>
          </a:p>
        </p:txBody>
      </p:sp>
      <p:pic>
        <p:nvPicPr>
          <p:cNvPr id="738" name="Shape 738"/>
          <p:cNvPicPr preferRelativeResize="0"/>
          <p:nvPr/>
        </p:nvPicPr>
        <p:blipFill>
          <a:blip r:embed="rId3">
            <a:alphaModFix/>
          </a:blip>
          <a:stretch>
            <a:fillRect/>
          </a:stretch>
        </p:blipFill>
        <p:spPr>
          <a:xfrm>
            <a:off x="7310375" y="1232125"/>
            <a:ext cx="1781600" cy="1336200"/>
          </a:xfrm>
          <a:prstGeom prst="rect">
            <a:avLst/>
          </a:prstGeom>
          <a:noFill/>
          <a:ln>
            <a:noFill/>
          </a:ln>
        </p:spPr>
      </p:pic>
      <p:pic>
        <p:nvPicPr>
          <p:cNvPr id="739" name="Shape 739"/>
          <p:cNvPicPr preferRelativeResize="0"/>
          <p:nvPr/>
        </p:nvPicPr>
        <p:blipFill>
          <a:blip r:embed="rId4">
            <a:alphaModFix/>
          </a:blip>
          <a:stretch>
            <a:fillRect/>
          </a:stretch>
        </p:blipFill>
        <p:spPr>
          <a:xfrm>
            <a:off x="6242500" y="3023425"/>
            <a:ext cx="2849482" cy="14637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3" name="Shape 743"/>
        <p:cNvGrpSpPr/>
        <p:nvPr/>
      </p:nvGrpSpPr>
      <p:grpSpPr>
        <a:xfrm>
          <a:off x="0" y="0"/>
          <a:ext cx="0" cy="0"/>
          <a:chOff x="0" y="0"/>
          <a:chExt cx="0" cy="0"/>
        </a:xfrm>
      </p:grpSpPr>
      <p:sp>
        <p:nvSpPr>
          <p:cNvPr id="744" name="Shape 744"/>
          <p:cNvSpPr txBox="1"/>
          <p:nvPr>
            <p:ph type="title"/>
          </p:nvPr>
        </p:nvSpPr>
        <p:spPr>
          <a:xfrm>
            <a:off x="311700" y="211100"/>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dk2"/>
                </a:solidFill>
              </a:rPr>
              <a:t>Dinv</a:t>
            </a:r>
            <a:r>
              <a:rPr lang="en"/>
              <a:t>: </a:t>
            </a:r>
            <a:r>
              <a:rPr lang="en"/>
              <a:t>Contributions</a:t>
            </a:r>
            <a:endParaRPr/>
          </a:p>
        </p:txBody>
      </p:sp>
      <p:sp>
        <p:nvSpPr>
          <p:cNvPr id="745" name="Shape 7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solidFill>
                  <a:schemeClr val="dk1"/>
                </a:solidFill>
                <a:latin typeface="Proxima Nova"/>
                <a:ea typeface="Proxima Nova"/>
                <a:cs typeface="Proxima Nova"/>
                <a:sym typeface="Proxima Nova"/>
              </a:rPr>
              <a:t>‹#›</a:t>
            </a:fld>
            <a:endParaRPr>
              <a:solidFill>
                <a:schemeClr val="dk1"/>
              </a:solidFill>
              <a:latin typeface="Proxima Nova"/>
              <a:ea typeface="Proxima Nova"/>
              <a:cs typeface="Proxima Nova"/>
              <a:sym typeface="Proxima Nova"/>
            </a:endParaRPr>
          </a:p>
        </p:txBody>
      </p:sp>
      <p:sp>
        <p:nvSpPr>
          <p:cNvPr id="746" name="Shape 746"/>
          <p:cNvSpPr txBox="1"/>
          <p:nvPr/>
        </p:nvSpPr>
        <p:spPr>
          <a:xfrm>
            <a:off x="400125" y="3766750"/>
            <a:ext cx="7805100" cy="815700"/>
          </a:xfrm>
          <a:prstGeom prst="rect">
            <a:avLst/>
          </a:prstGeom>
          <a:noFill/>
          <a:ln>
            <a:noFill/>
          </a:ln>
        </p:spPr>
        <p:txBody>
          <a:bodyPr anchorCtr="0" anchor="ctr" bIns="91425" lIns="91425" spcFirstLastPara="1" rIns="91425" wrap="square" tIns="91425">
            <a:noAutofit/>
          </a:bodyPr>
          <a:lstStyle/>
          <a:p>
            <a:pPr indent="0" lvl="0" marL="0" rtl="0">
              <a:lnSpc>
                <a:spcPct val="115000"/>
              </a:lnSpc>
              <a:spcBef>
                <a:spcPts val="0"/>
              </a:spcBef>
              <a:spcAft>
                <a:spcPts val="0"/>
              </a:spcAft>
              <a:buNone/>
            </a:pPr>
            <a:r>
              <a:rPr lang="en" sz="1800"/>
              <a:t>Repo:</a:t>
            </a:r>
            <a:r>
              <a:rPr lang="en" sz="1800">
                <a:solidFill>
                  <a:srgbClr val="0B5394"/>
                </a:solidFill>
              </a:rPr>
              <a:t> </a:t>
            </a:r>
            <a:r>
              <a:rPr lang="en" sz="1800">
                <a:solidFill>
                  <a:srgbClr val="0B5394"/>
                </a:solidFill>
                <a:uFill>
                  <a:noFill/>
                </a:uFill>
                <a:hlinkClick r:id="rId3"/>
              </a:rPr>
              <a:t>https://bitbucket.org/bestchai/dinv</a:t>
            </a:r>
            <a:endParaRPr sz="1800">
              <a:solidFill>
                <a:srgbClr val="0B5394"/>
              </a:solidFill>
            </a:endParaRPr>
          </a:p>
          <a:p>
            <a:pPr indent="0" lvl="0" marL="0" rtl="0">
              <a:lnSpc>
                <a:spcPct val="115000"/>
              </a:lnSpc>
              <a:spcBef>
                <a:spcPts val="1600"/>
              </a:spcBef>
              <a:spcAft>
                <a:spcPts val="0"/>
              </a:spcAft>
              <a:buNone/>
            </a:pPr>
            <a:r>
              <a:rPr lang="en" sz="1800"/>
              <a:t>Demo:</a:t>
            </a:r>
            <a:r>
              <a:rPr lang="en" sz="1800">
                <a:solidFill>
                  <a:srgbClr val="0B5394"/>
                </a:solidFill>
              </a:rPr>
              <a:t> </a:t>
            </a:r>
            <a:r>
              <a:rPr lang="en" sz="1800">
                <a:solidFill>
                  <a:srgbClr val="0B5394"/>
                </a:solidFill>
                <a:uFill>
                  <a:noFill/>
                </a:uFill>
                <a:hlinkClick r:id="rId4"/>
              </a:rPr>
              <a:t>https://www.youtube.com/watch?v=n9fH9ABJ6S4</a:t>
            </a:r>
            <a:endParaRPr sz="1800">
              <a:solidFill>
                <a:srgbClr val="0B5394"/>
              </a:solidFill>
            </a:endParaRPr>
          </a:p>
          <a:p>
            <a:pPr indent="0" lvl="0" marL="0" rtl="0">
              <a:lnSpc>
                <a:spcPct val="115000"/>
              </a:lnSpc>
              <a:spcBef>
                <a:spcPts val="1600"/>
              </a:spcBef>
              <a:spcAft>
                <a:spcPts val="1600"/>
              </a:spcAft>
              <a:buNone/>
            </a:pPr>
            <a:r>
              <a:t/>
            </a:r>
            <a:endParaRPr sz="1800">
              <a:solidFill>
                <a:srgbClr val="0B5394"/>
              </a:solidFill>
            </a:endParaRPr>
          </a:p>
        </p:txBody>
      </p:sp>
      <p:sp>
        <p:nvSpPr>
          <p:cNvPr id="747" name="Shape 747"/>
          <p:cNvSpPr txBox="1"/>
          <p:nvPr/>
        </p:nvSpPr>
        <p:spPr>
          <a:xfrm>
            <a:off x="268825" y="1423075"/>
            <a:ext cx="5557800" cy="2196600"/>
          </a:xfrm>
          <a:prstGeom prst="rect">
            <a:avLst/>
          </a:prstGeom>
          <a:noFill/>
          <a:ln>
            <a:noFill/>
          </a:ln>
        </p:spPr>
        <p:txBody>
          <a:bodyPr anchorCtr="0" anchor="ctr" bIns="91425" lIns="91425" spcFirstLastPara="1" rIns="91425" wrap="square" tIns="91425">
            <a:noAutofit/>
          </a:bodyPr>
          <a:lstStyle/>
          <a:p>
            <a:pPr indent="-342900" lvl="0" marL="457200" rtl="0">
              <a:lnSpc>
                <a:spcPct val="115000"/>
              </a:lnSpc>
              <a:spcBef>
                <a:spcPts val="0"/>
              </a:spcBef>
              <a:spcAft>
                <a:spcPts val="0"/>
              </a:spcAft>
              <a:buClr>
                <a:srgbClr val="000000"/>
              </a:buClr>
              <a:buSzPts val="1800"/>
              <a:buChar char="●"/>
            </a:pPr>
            <a:r>
              <a:rPr lang="en" sz="1800"/>
              <a:t>Automatic </a:t>
            </a:r>
            <a:r>
              <a:rPr b="1" lang="en" sz="1800"/>
              <a:t>distributed state</a:t>
            </a:r>
            <a:r>
              <a:rPr lang="en" sz="1800"/>
              <a:t> invariant inference</a:t>
            </a:r>
            <a:endParaRPr sz="1800"/>
          </a:p>
          <a:p>
            <a:pPr indent="-317500" lvl="1" marL="914400" rtl="0">
              <a:lnSpc>
                <a:spcPct val="115000"/>
              </a:lnSpc>
              <a:spcBef>
                <a:spcPts val="0"/>
              </a:spcBef>
              <a:spcAft>
                <a:spcPts val="0"/>
              </a:spcAft>
              <a:buClr>
                <a:srgbClr val="000000"/>
              </a:buClr>
              <a:buSzPts val="1400"/>
              <a:buChar char="○"/>
            </a:pPr>
            <a:r>
              <a:rPr lang="en" sz="1800"/>
              <a:t>Static identification of distributed state</a:t>
            </a:r>
            <a:endParaRPr sz="1800"/>
          </a:p>
          <a:p>
            <a:pPr indent="-317500" lvl="1" marL="914400" rtl="0">
              <a:lnSpc>
                <a:spcPct val="115000"/>
              </a:lnSpc>
              <a:spcBef>
                <a:spcPts val="0"/>
              </a:spcBef>
              <a:spcAft>
                <a:spcPts val="0"/>
              </a:spcAft>
              <a:buClr>
                <a:srgbClr val="000000"/>
              </a:buClr>
              <a:buSzPts val="1400"/>
              <a:buChar char="○"/>
            </a:pPr>
            <a:r>
              <a:rPr lang="en" sz="1800"/>
              <a:t>Automatic static instrumentation </a:t>
            </a:r>
            <a:endParaRPr sz="1800"/>
          </a:p>
          <a:p>
            <a:pPr indent="-317500" lvl="1" marL="914400" rtl="0">
              <a:lnSpc>
                <a:spcPct val="115000"/>
              </a:lnSpc>
              <a:spcBef>
                <a:spcPts val="0"/>
              </a:spcBef>
              <a:spcAft>
                <a:spcPts val="0"/>
              </a:spcAft>
              <a:buClr>
                <a:srgbClr val="000000"/>
              </a:buClr>
              <a:buSzPts val="1400"/>
              <a:buChar char="○"/>
            </a:pPr>
            <a:r>
              <a:rPr lang="en" sz="1800"/>
              <a:t>Post-execution merging of distributed states</a:t>
            </a:r>
            <a:endParaRPr sz="1800"/>
          </a:p>
          <a:p>
            <a:pPr indent="-342900" lvl="0" marL="457200" rtl="0">
              <a:lnSpc>
                <a:spcPct val="115000"/>
              </a:lnSpc>
              <a:spcBef>
                <a:spcPts val="0"/>
              </a:spcBef>
              <a:spcAft>
                <a:spcPts val="0"/>
              </a:spcAft>
              <a:buClr>
                <a:srgbClr val="000000"/>
              </a:buClr>
              <a:buSzPts val="1800"/>
              <a:buChar char="●"/>
            </a:pPr>
            <a:r>
              <a:rPr lang="en" sz="1800"/>
              <a:t>Runtime checking: distributed assertions</a:t>
            </a:r>
            <a:endParaRPr sz="1800"/>
          </a:p>
        </p:txBody>
      </p:sp>
      <p:sp>
        <p:nvSpPr>
          <p:cNvPr id="748" name="Shape 748"/>
          <p:cNvSpPr txBox="1"/>
          <p:nvPr/>
        </p:nvSpPr>
        <p:spPr>
          <a:xfrm>
            <a:off x="311700" y="969463"/>
            <a:ext cx="7338900" cy="856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2400">
                <a:solidFill>
                  <a:srgbClr val="0B5394"/>
                </a:solidFill>
              </a:rPr>
              <a:t>Analysis for distributed Go systems</a:t>
            </a:r>
            <a:endParaRPr b="1" sz="2400">
              <a:solidFill>
                <a:srgbClr val="0B5394"/>
              </a:solidFill>
            </a:endParaRPr>
          </a:p>
        </p:txBody>
      </p:sp>
      <p:sp>
        <p:nvSpPr>
          <p:cNvPr id="749" name="Shape 749"/>
          <p:cNvSpPr txBox="1"/>
          <p:nvPr>
            <p:ph idx="1" type="body"/>
          </p:nvPr>
        </p:nvSpPr>
        <p:spPr>
          <a:xfrm>
            <a:off x="5942037" y="2339412"/>
            <a:ext cx="3125400" cy="4449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38761D"/>
                </a:solidFill>
                <a:latin typeface="Consolas"/>
                <a:ea typeface="Consolas"/>
                <a:cs typeface="Consolas"/>
                <a:sym typeface="Consolas"/>
              </a:rPr>
              <a:t>∀nodes InCritical &lt;= 1</a:t>
            </a:r>
            <a:endParaRPr>
              <a:solidFill>
                <a:srgbClr val="38761D"/>
              </a:solidFill>
              <a:latin typeface="Consolas"/>
              <a:ea typeface="Consolas"/>
              <a:cs typeface="Consolas"/>
              <a:sym typeface="Consolas"/>
            </a:endParaRPr>
          </a:p>
          <a:p>
            <a:pPr indent="0" lvl="0" marL="0" rtl="0">
              <a:spcBef>
                <a:spcPts val="1600"/>
              </a:spcBef>
              <a:spcAft>
                <a:spcPts val="1600"/>
              </a:spcAft>
              <a:buNone/>
            </a:pPr>
            <a:r>
              <a:t/>
            </a:r>
            <a:endParaRPr/>
          </a:p>
        </p:txBody>
      </p:sp>
      <p:pic>
        <p:nvPicPr>
          <p:cNvPr id="750" name="Shape 750"/>
          <p:cNvPicPr preferRelativeResize="0"/>
          <p:nvPr/>
        </p:nvPicPr>
        <p:blipFill>
          <a:blip r:embed="rId5">
            <a:alphaModFix/>
          </a:blip>
          <a:stretch>
            <a:fillRect/>
          </a:stretch>
        </p:blipFill>
        <p:spPr>
          <a:xfrm>
            <a:off x="6493275" y="211100"/>
            <a:ext cx="2022900" cy="2166572"/>
          </a:xfrm>
          <a:prstGeom prst="rect">
            <a:avLst/>
          </a:prstGeom>
          <a:noFill/>
          <a:ln>
            <a:noFill/>
          </a:ln>
        </p:spPr>
      </p:pic>
      <p:pic>
        <p:nvPicPr>
          <p:cNvPr id="751" name="Shape 751"/>
          <p:cNvPicPr preferRelativeResize="0"/>
          <p:nvPr/>
        </p:nvPicPr>
        <p:blipFill>
          <a:blip r:embed="rId6">
            <a:alphaModFix/>
          </a:blip>
          <a:stretch>
            <a:fillRect/>
          </a:stretch>
        </p:blipFill>
        <p:spPr>
          <a:xfrm>
            <a:off x="7267175" y="3383500"/>
            <a:ext cx="1066800" cy="14478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5" name="Shape 755"/>
        <p:cNvGrpSpPr/>
        <p:nvPr/>
      </p:nvGrpSpPr>
      <p:grpSpPr>
        <a:xfrm>
          <a:off x="0" y="0"/>
          <a:ext cx="0" cy="0"/>
          <a:chOff x="0" y="0"/>
          <a:chExt cx="0" cy="0"/>
        </a:xfrm>
      </p:grpSpPr>
      <p:sp>
        <p:nvSpPr>
          <p:cNvPr id="756" name="Shape 75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Backup Slides - Failure</a:t>
            </a:r>
            <a:endParaRPr/>
          </a:p>
        </p:txBody>
      </p:sp>
      <p:sp>
        <p:nvSpPr>
          <p:cNvPr id="757" name="Shape 75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t>What about failures? Failures are not explicit in the logs we treat them as the end of executions / they can neither hold, nor corroborate invariants if they die. If a Failure is followed by a restart, the vector clocks are read in from disk and it’s treated as a single execution</a:t>
            </a:r>
            <a:endParaRPr/>
          </a:p>
        </p:txBody>
      </p:sp>
      <p:sp>
        <p:nvSpPr>
          <p:cNvPr id="758" name="Shape 75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2" name="Shape 762"/>
        <p:cNvGrpSpPr/>
        <p:nvPr/>
      </p:nvGrpSpPr>
      <p:grpSpPr>
        <a:xfrm>
          <a:off x="0" y="0"/>
          <a:ext cx="0" cy="0"/>
          <a:chOff x="0" y="0"/>
          <a:chExt cx="0" cy="0"/>
        </a:xfrm>
      </p:grpSpPr>
      <p:sp>
        <p:nvSpPr>
          <p:cNvPr id="763" name="Shape 76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Backup Slides Ground States</a:t>
            </a:r>
            <a:endParaRPr/>
          </a:p>
        </p:txBody>
      </p:sp>
      <p:sp>
        <p:nvSpPr>
          <p:cNvPr id="764" name="Shape 76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Q) What if an invariant is broken but not visable in a ground state? </a:t>
            </a:r>
            <a:endParaRPr/>
          </a:p>
          <a:p>
            <a:pPr indent="-342900" lvl="0" marL="457200">
              <a:spcBef>
                <a:spcPts val="1600"/>
              </a:spcBef>
              <a:spcAft>
                <a:spcPts val="0"/>
              </a:spcAft>
              <a:buSzPts val="1800"/>
              <a:buAutoNum type="alphaUcParenR"/>
            </a:pPr>
            <a:r>
              <a:rPr lang="en"/>
              <a:t>As I said the technique is a heuristic to reduce analysis time, if nessisarty the pipeline can be run on the whole set of consistant cuts, but it takes orders of magnitude longer. We found in practice that the whole set of consistant cuts is highly redundent, and that ground states often had similar coverage, for example the execution of a log statement in a for loop causes a massive explosion of state, but it is usually intermittant to the larger distributed computation.</a:t>
            </a:r>
            <a:endParaRPr/>
          </a:p>
        </p:txBody>
      </p:sp>
      <p:sp>
        <p:nvSpPr>
          <p:cNvPr id="765" name="Shape 76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9" name="Shape 769"/>
        <p:cNvGrpSpPr/>
        <p:nvPr/>
      </p:nvGrpSpPr>
      <p:grpSpPr>
        <a:xfrm>
          <a:off x="0" y="0"/>
          <a:ext cx="0" cy="0"/>
          <a:chOff x="0" y="0"/>
          <a:chExt cx="0" cy="0"/>
        </a:xfrm>
      </p:grpSpPr>
      <p:sp>
        <p:nvSpPr>
          <p:cNvPr id="770" name="Shape 77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Invariant Quality</a:t>
            </a:r>
            <a:endParaRPr/>
          </a:p>
        </p:txBody>
      </p:sp>
      <p:sp>
        <p:nvSpPr>
          <p:cNvPr id="771" name="Shape 77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Q) With what confidence do you have that your distributed invariants hold?</a:t>
            </a:r>
            <a:endParaRPr/>
          </a:p>
          <a:p>
            <a:pPr indent="0" lvl="0" marL="0" rtl="0">
              <a:spcBef>
                <a:spcPts val="1600"/>
              </a:spcBef>
              <a:spcAft>
                <a:spcPts val="0"/>
              </a:spcAft>
              <a:buNone/>
            </a:pPr>
            <a:r>
              <a:rPr lang="en"/>
              <a:t>A) It depends on the number of bucketed states. Short executions with erratic protocols such as gossip, yeild low confidence invariants, and require longer executions </a:t>
            </a:r>
            <a:endParaRPr/>
          </a:p>
          <a:p>
            <a:pPr indent="-342900" lvl="0" marL="457200">
              <a:spcBef>
                <a:spcPts val="1600"/>
              </a:spcBef>
              <a:spcAft>
                <a:spcPts val="0"/>
              </a:spcAft>
              <a:buSzPts val="1800"/>
              <a:buChar char="-"/>
            </a:pPr>
            <a:r>
              <a:rPr lang="en"/>
              <a:t>Future work: We execute the system in a model checker Modist NSDI 09, to explore every interleaving, and get high quality invariants.</a:t>
            </a:r>
            <a:endParaRPr/>
          </a:p>
        </p:txBody>
      </p:sp>
      <p:sp>
        <p:nvSpPr>
          <p:cNvPr id="772" name="Shape 77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Shape 182"/>
          <p:cNvSpPr txBox="1"/>
          <p:nvPr>
            <p:ph type="title"/>
          </p:nvPr>
        </p:nvSpPr>
        <p:spPr>
          <a:xfrm>
            <a:off x="311700" y="4187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990000"/>
                </a:solidFill>
              </a:rPr>
              <a:t>Little work has been done to infer distributed specs</a:t>
            </a:r>
            <a:endParaRPr>
              <a:solidFill>
                <a:srgbClr val="990000"/>
              </a:solidFill>
            </a:endParaRPr>
          </a:p>
        </p:txBody>
      </p:sp>
      <p:sp>
        <p:nvSpPr>
          <p:cNvPr id="183" name="Shape 183"/>
          <p:cNvSpPr txBox="1"/>
          <p:nvPr>
            <p:ph idx="1" type="body"/>
          </p:nvPr>
        </p:nvSpPr>
        <p:spPr>
          <a:xfrm>
            <a:off x="311700" y="1152475"/>
            <a:ext cx="3978300" cy="2270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Some notable exceptions</a:t>
            </a:r>
            <a:endParaRPr/>
          </a:p>
          <a:p>
            <a:pPr indent="-342900" lvl="0" marL="457200" rtl="0">
              <a:spcBef>
                <a:spcPts val="1600"/>
              </a:spcBef>
              <a:spcAft>
                <a:spcPts val="0"/>
              </a:spcAft>
              <a:buSzPts val="1800"/>
              <a:buChar char="●"/>
            </a:pPr>
            <a:r>
              <a:rPr lang="en"/>
              <a:t>CSight ICSE’14</a:t>
            </a:r>
            <a:endParaRPr/>
          </a:p>
          <a:p>
            <a:pPr indent="-317500" lvl="1" marL="914400" rtl="0">
              <a:spcBef>
                <a:spcPts val="0"/>
              </a:spcBef>
              <a:spcAft>
                <a:spcPts val="0"/>
              </a:spcAft>
              <a:buSzPts val="1400"/>
              <a:buChar char="○"/>
            </a:pPr>
            <a:r>
              <a:rPr lang="en"/>
              <a:t>Communicatin finite state machines</a:t>
            </a:r>
            <a:endParaRPr/>
          </a:p>
          <a:p>
            <a:pPr indent="-342900" lvl="0" marL="457200" rtl="0">
              <a:spcBef>
                <a:spcPts val="0"/>
              </a:spcBef>
              <a:spcAft>
                <a:spcPts val="0"/>
              </a:spcAft>
              <a:buSzPts val="1800"/>
              <a:buChar char="●"/>
            </a:pPr>
            <a:r>
              <a:rPr lang="en"/>
              <a:t>Avenger SRDS’11</a:t>
            </a:r>
            <a:endParaRPr/>
          </a:p>
          <a:p>
            <a:pPr indent="-317500" lvl="1" marL="914400" rtl="0">
              <a:spcBef>
                <a:spcPts val="0"/>
              </a:spcBef>
              <a:spcAft>
                <a:spcPts val="0"/>
              </a:spcAft>
              <a:buSzPts val="1400"/>
              <a:buChar char="○"/>
            </a:pPr>
            <a:r>
              <a:rPr lang="en"/>
              <a:t>Requires enormous manual effort</a:t>
            </a:r>
            <a:endParaRPr/>
          </a:p>
          <a:p>
            <a:pPr indent="-342900" lvl="0" marL="457200" rtl="0">
              <a:spcBef>
                <a:spcPts val="0"/>
              </a:spcBef>
              <a:spcAft>
                <a:spcPts val="0"/>
              </a:spcAft>
              <a:buSzPts val="1800"/>
              <a:buChar char="●"/>
            </a:pPr>
            <a:r>
              <a:rPr lang="en"/>
              <a:t>Udon ICSE’15</a:t>
            </a:r>
            <a:endParaRPr/>
          </a:p>
          <a:p>
            <a:pPr indent="-317500" lvl="1" marL="914400" rtl="0">
              <a:spcBef>
                <a:spcPts val="0"/>
              </a:spcBef>
              <a:spcAft>
                <a:spcPts val="0"/>
              </a:spcAft>
              <a:buSzPts val="1400"/>
              <a:buChar char="○"/>
            </a:pPr>
            <a:r>
              <a:rPr lang="en"/>
              <a:t>Requires shared state</a:t>
            </a:r>
            <a:endParaRPr/>
          </a:p>
          <a:p>
            <a:pPr indent="0" lvl="0" marL="0" marR="0" rtl="0" algn="l">
              <a:lnSpc>
                <a:spcPct val="115000"/>
              </a:lnSpc>
              <a:spcBef>
                <a:spcPts val="1600"/>
              </a:spcBef>
              <a:spcAft>
                <a:spcPts val="1600"/>
              </a:spcAft>
              <a:buNone/>
            </a:pPr>
            <a:r>
              <a:t/>
            </a:r>
            <a:endParaRPr/>
          </a:p>
        </p:txBody>
      </p:sp>
      <p:sp>
        <p:nvSpPr>
          <p:cNvPr id="184" name="Shape 184"/>
          <p:cNvSpPr txBox="1"/>
          <p:nvPr>
            <p:ph idx="1" type="body"/>
          </p:nvPr>
        </p:nvSpPr>
        <p:spPr>
          <a:xfrm>
            <a:off x="4115800" y="1152475"/>
            <a:ext cx="49488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None of these can capture stateful properties like:</a:t>
            </a:r>
            <a:endParaRPr/>
          </a:p>
          <a:p>
            <a:pPr indent="-342900" lvl="0" marL="457200" rtl="0">
              <a:spcBef>
                <a:spcPts val="1600"/>
              </a:spcBef>
              <a:spcAft>
                <a:spcPts val="0"/>
              </a:spcAft>
              <a:buClr>
                <a:schemeClr val="dk2"/>
              </a:buClr>
              <a:buSzPts val="1800"/>
              <a:buChar char="●"/>
            </a:pPr>
            <a:r>
              <a:rPr lang="en">
                <a:solidFill>
                  <a:schemeClr val="dk2"/>
                </a:solidFill>
              </a:rPr>
              <a:t>Partitioned  Key Space (Memcached):  </a:t>
            </a:r>
            <a:endParaRPr>
              <a:solidFill>
                <a:schemeClr val="dk2"/>
              </a:solidFill>
            </a:endParaRPr>
          </a:p>
          <a:p>
            <a:pPr indent="-317500" lvl="1" marL="914400" rtl="0">
              <a:spcBef>
                <a:spcPts val="0"/>
              </a:spcBef>
              <a:spcAft>
                <a:spcPts val="0"/>
              </a:spcAft>
              <a:buClr>
                <a:schemeClr val="dk2"/>
              </a:buClr>
              <a:buSzPts val="1400"/>
              <a:buChar char="○"/>
            </a:pPr>
            <a:r>
              <a:rPr lang="en">
                <a:solidFill>
                  <a:schemeClr val="dk2"/>
                </a:solidFill>
                <a:latin typeface="Consolas"/>
                <a:ea typeface="Consolas"/>
                <a:cs typeface="Consolas"/>
                <a:sym typeface="Consolas"/>
              </a:rPr>
              <a:t>∀nodes i,j keys_i != keys_j</a:t>
            </a:r>
            <a:endParaRPr>
              <a:solidFill>
                <a:schemeClr val="dk2"/>
              </a:solidFill>
              <a:latin typeface="Consolas"/>
              <a:ea typeface="Consolas"/>
              <a:cs typeface="Consolas"/>
              <a:sym typeface="Consolas"/>
            </a:endParaRPr>
          </a:p>
          <a:p>
            <a:pPr indent="-342900" lvl="0" marL="457200" rtl="0">
              <a:spcBef>
                <a:spcPts val="0"/>
              </a:spcBef>
              <a:spcAft>
                <a:spcPts val="0"/>
              </a:spcAft>
              <a:buClr>
                <a:schemeClr val="dk2"/>
              </a:buClr>
              <a:buSzPts val="1800"/>
              <a:buChar char="●"/>
            </a:pPr>
            <a:r>
              <a:rPr lang="en">
                <a:solidFill>
                  <a:schemeClr val="dk2"/>
                </a:solidFill>
              </a:rPr>
              <a:t>Strong Leadership (raft) </a:t>
            </a:r>
            <a:endParaRPr>
              <a:solidFill>
                <a:schemeClr val="dk2"/>
              </a:solidFill>
            </a:endParaRPr>
          </a:p>
          <a:p>
            <a:pPr indent="-317500" lvl="1" marL="914400" rtl="0">
              <a:spcBef>
                <a:spcPts val="0"/>
              </a:spcBef>
              <a:spcAft>
                <a:spcPts val="0"/>
              </a:spcAft>
              <a:buClr>
                <a:schemeClr val="dk2"/>
              </a:buClr>
              <a:buSzPts val="1400"/>
              <a:buChar char="○"/>
            </a:pPr>
            <a:r>
              <a:rPr lang="en">
                <a:solidFill>
                  <a:schemeClr val="dk2"/>
                </a:solidFill>
                <a:latin typeface="Consolas"/>
                <a:ea typeface="Consolas"/>
                <a:cs typeface="Consolas"/>
                <a:sym typeface="Consolas"/>
              </a:rPr>
              <a:t>∀followers i length(log_leader) &gt;= length(log_follower_i)</a:t>
            </a:r>
            <a:endParaRPr>
              <a:solidFill>
                <a:schemeClr val="dk2"/>
              </a:solidFill>
            </a:endParaRPr>
          </a:p>
          <a:p>
            <a:pPr indent="0" lvl="0" marL="0" marR="0" rtl="0" algn="l">
              <a:lnSpc>
                <a:spcPct val="115000"/>
              </a:lnSpc>
              <a:spcBef>
                <a:spcPts val="1600"/>
              </a:spcBef>
              <a:spcAft>
                <a:spcPts val="1600"/>
              </a:spcAft>
              <a:buNone/>
            </a:pPr>
            <a:r>
              <a:t/>
            </a:r>
            <a:endParaRPr/>
          </a:p>
        </p:txBody>
      </p:sp>
      <p:sp>
        <p:nvSpPr>
          <p:cNvPr id="185" name="Shape 18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Shape 19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Design goal: handle </a:t>
            </a:r>
            <a:r>
              <a:rPr b="1" lang="en"/>
              <a:t>real</a:t>
            </a:r>
            <a:r>
              <a:rPr lang="en"/>
              <a:t> distributed systems </a:t>
            </a:r>
            <a:endParaRPr/>
          </a:p>
        </p:txBody>
      </p:sp>
      <p:sp>
        <p:nvSpPr>
          <p:cNvPr id="191" name="Shape 191"/>
          <p:cNvSpPr txBox="1"/>
          <p:nvPr>
            <p:ph idx="1" type="body"/>
          </p:nvPr>
        </p:nvSpPr>
        <p:spPr>
          <a:xfrm>
            <a:off x="346875" y="1187675"/>
            <a:ext cx="4239300" cy="3634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a:t>Wanted: distributed state invariants</a:t>
            </a:r>
            <a:endParaRPr/>
          </a:p>
          <a:p>
            <a:pPr indent="0" lvl="0" marL="0" rtl="0">
              <a:spcBef>
                <a:spcPts val="1600"/>
              </a:spcBef>
              <a:spcAft>
                <a:spcPts val="0"/>
              </a:spcAft>
              <a:buNone/>
            </a:pPr>
            <a:r>
              <a:rPr lang="en"/>
              <a:t>Make the fewest assumptions about the system as possible.</a:t>
            </a:r>
            <a:endParaRPr/>
          </a:p>
          <a:p>
            <a:pPr indent="-342900" lvl="0" marL="457200" rtl="0">
              <a:spcBef>
                <a:spcPts val="1600"/>
              </a:spcBef>
              <a:spcAft>
                <a:spcPts val="0"/>
              </a:spcAft>
              <a:buSzPts val="1800"/>
              <a:buChar char="●"/>
            </a:pPr>
            <a:r>
              <a:rPr lang="en"/>
              <a:t>N nodes</a:t>
            </a:r>
            <a:endParaRPr/>
          </a:p>
          <a:p>
            <a:pPr indent="-342900" lvl="0" marL="457200" rtl="0">
              <a:spcBef>
                <a:spcPts val="0"/>
              </a:spcBef>
              <a:spcAft>
                <a:spcPts val="0"/>
              </a:spcAft>
              <a:buSzPts val="1800"/>
              <a:buChar char="●"/>
            </a:pPr>
            <a:r>
              <a:rPr lang="en"/>
              <a:t>Message passing</a:t>
            </a:r>
            <a:endParaRPr/>
          </a:p>
          <a:p>
            <a:pPr indent="-342900" lvl="0" marL="457200" rtl="0">
              <a:spcBef>
                <a:spcPts val="0"/>
              </a:spcBef>
              <a:spcAft>
                <a:spcPts val="0"/>
              </a:spcAft>
              <a:buSzPts val="1800"/>
              <a:buChar char="●"/>
            </a:pPr>
            <a:r>
              <a:rPr lang="en"/>
              <a:t>Lossy, reorderable channels</a:t>
            </a:r>
            <a:endParaRPr/>
          </a:p>
          <a:p>
            <a:pPr indent="-342900" lvl="0" marL="457200" rtl="0">
              <a:spcBef>
                <a:spcPts val="0"/>
              </a:spcBef>
              <a:spcAft>
                <a:spcPts val="0"/>
              </a:spcAft>
              <a:buSzPts val="1800"/>
              <a:buChar char="●"/>
            </a:pPr>
            <a:r>
              <a:rPr lang="en"/>
              <a:t>Joins and failures</a:t>
            </a:r>
            <a:endParaRPr/>
          </a:p>
          <a:p>
            <a:pPr indent="0" lvl="0" marL="0" rtl="0">
              <a:spcBef>
                <a:spcPts val="1600"/>
              </a:spcBef>
              <a:spcAft>
                <a:spcPts val="1600"/>
              </a:spcAft>
              <a:buNone/>
            </a:pPr>
            <a:r>
              <a:t/>
            </a:r>
            <a:endParaRPr/>
          </a:p>
        </p:txBody>
      </p:sp>
      <p:sp>
        <p:nvSpPr>
          <p:cNvPr id="192" name="Shape 19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solidFill>
                  <a:schemeClr val="dk1"/>
                </a:solidFill>
                <a:latin typeface="Proxima Nova"/>
                <a:ea typeface="Proxima Nova"/>
                <a:cs typeface="Proxima Nova"/>
                <a:sym typeface="Proxima Nova"/>
              </a:rPr>
              <a:t>‹#›</a:t>
            </a:fld>
            <a:endParaRPr>
              <a:solidFill>
                <a:schemeClr val="dk1"/>
              </a:solidFill>
              <a:latin typeface="Proxima Nova"/>
              <a:ea typeface="Proxima Nova"/>
              <a:cs typeface="Proxima Nova"/>
              <a:sym typeface="Proxima Nova"/>
            </a:endParaRPr>
          </a:p>
        </p:txBody>
      </p:sp>
      <p:pic>
        <p:nvPicPr>
          <p:cNvPr id="193" name="Shape 193"/>
          <p:cNvPicPr preferRelativeResize="0"/>
          <p:nvPr/>
        </p:nvPicPr>
        <p:blipFill>
          <a:blip r:embed="rId3">
            <a:alphaModFix/>
          </a:blip>
          <a:stretch>
            <a:fillRect/>
          </a:stretch>
        </p:blipFill>
        <p:spPr>
          <a:xfrm>
            <a:off x="5369076" y="2360900"/>
            <a:ext cx="899225" cy="871145"/>
          </a:xfrm>
          <a:prstGeom prst="rect">
            <a:avLst/>
          </a:prstGeom>
          <a:noFill/>
          <a:ln>
            <a:noFill/>
          </a:ln>
        </p:spPr>
      </p:pic>
      <p:pic>
        <p:nvPicPr>
          <p:cNvPr id="194" name="Shape 194"/>
          <p:cNvPicPr preferRelativeResize="0"/>
          <p:nvPr/>
        </p:nvPicPr>
        <p:blipFill>
          <a:blip r:embed="rId4">
            <a:alphaModFix/>
          </a:blip>
          <a:stretch>
            <a:fillRect/>
          </a:stretch>
        </p:blipFill>
        <p:spPr>
          <a:xfrm>
            <a:off x="5642625" y="3621250"/>
            <a:ext cx="1475466" cy="808350"/>
          </a:xfrm>
          <a:prstGeom prst="rect">
            <a:avLst/>
          </a:prstGeom>
          <a:noFill/>
          <a:ln>
            <a:noFill/>
          </a:ln>
        </p:spPr>
      </p:pic>
      <p:pic>
        <p:nvPicPr>
          <p:cNvPr id="195" name="Shape 195"/>
          <p:cNvPicPr preferRelativeResize="0"/>
          <p:nvPr/>
        </p:nvPicPr>
        <p:blipFill>
          <a:blip r:embed="rId5">
            <a:alphaModFix/>
          </a:blip>
          <a:stretch>
            <a:fillRect/>
          </a:stretch>
        </p:blipFill>
        <p:spPr>
          <a:xfrm>
            <a:off x="6432729" y="1717609"/>
            <a:ext cx="899225" cy="899225"/>
          </a:xfrm>
          <a:prstGeom prst="rect">
            <a:avLst/>
          </a:prstGeom>
          <a:noFill/>
          <a:ln>
            <a:noFill/>
          </a:ln>
        </p:spPr>
      </p:pic>
      <p:pic>
        <p:nvPicPr>
          <p:cNvPr id="196" name="Shape 196"/>
          <p:cNvPicPr preferRelativeResize="0"/>
          <p:nvPr/>
        </p:nvPicPr>
        <p:blipFill>
          <a:blip r:embed="rId6">
            <a:alphaModFix/>
          </a:blip>
          <a:stretch>
            <a:fillRect/>
          </a:stretch>
        </p:blipFill>
        <p:spPr>
          <a:xfrm>
            <a:off x="7190701" y="2799625"/>
            <a:ext cx="733251" cy="7332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Shape 20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Goal: Infer key correctness and safety properties</a:t>
            </a:r>
            <a:endParaRPr/>
          </a:p>
        </p:txBody>
      </p:sp>
      <p:sp>
        <p:nvSpPr>
          <p:cNvPr id="202" name="Shape 202"/>
          <p:cNvSpPr txBox="1"/>
          <p:nvPr>
            <p:ph idx="1" type="body"/>
          </p:nvPr>
        </p:nvSpPr>
        <p:spPr>
          <a:xfrm>
            <a:off x="5703125" y="1114250"/>
            <a:ext cx="3703200" cy="10359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Key Partitioning:</a:t>
            </a:r>
            <a:endParaRPr/>
          </a:p>
          <a:p>
            <a:pPr indent="0" lvl="0" marL="0" rtl="0">
              <a:spcBef>
                <a:spcPts val="1600"/>
              </a:spcBef>
              <a:spcAft>
                <a:spcPts val="1600"/>
              </a:spcAft>
              <a:buNone/>
            </a:pPr>
            <a:r>
              <a:rPr lang="en"/>
              <a:t>∀nodes i, j keys_i != keys_j</a:t>
            </a:r>
            <a:endParaRPr/>
          </a:p>
        </p:txBody>
      </p:sp>
      <p:sp>
        <p:nvSpPr>
          <p:cNvPr id="203" name="Shape 203"/>
          <p:cNvSpPr txBox="1"/>
          <p:nvPr>
            <p:ph idx="1" type="body"/>
          </p:nvPr>
        </p:nvSpPr>
        <p:spPr>
          <a:xfrm>
            <a:off x="160400" y="1114250"/>
            <a:ext cx="5025000" cy="10359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Mutual exclusion:</a:t>
            </a:r>
            <a:endParaRPr/>
          </a:p>
          <a:p>
            <a:pPr indent="0" lvl="0" marL="0" rtl="0">
              <a:spcBef>
                <a:spcPts val="1600"/>
              </a:spcBef>
              <a:spcAft>
                <a:spcPts val="0"/>
              </a:spcAft>
              <a:buNone/>
            </a:pPr>
            <a:r>
              <a:rPr lang="en">
                <a:latin typeface="Consolas"/>
                <a:ea typeface="Consolas"/>
                <a:cs typeface="Consolas"/>
                <a:sym typeface="Consolas"/>
              </a:rPr>
              <a:t>∀nodes i,j InCritical_i →¬InCritical_j </a:t>
            </a:r>
            <a:endParaRPr>
              <a:latin typeface="Consolas"/>
              <a:ea typeface="Consolas"/>
              <a:cs typeface="Consolas"/>
              <a:sym typeface="Consolas"/>
            </a:endParaRPr>
          </a:p>
          <a:p>
            <a:pPr indent="0" lvl="0" marL="0" rtl="0">
              <a:spcBef>
                <a:spcPts val="1600"/>
              </a:spcBef>
              <a:spcAft>
                <a:spcPts val="1600"/>
              </a:spcAft>
              <a:buNone/>
            </a:pPr>
            <a:r>
              <a:t/>
            </a:r>
            <a:endParaRPr/>
          </a:p>
        </p:txBody>
      </p:sp>
      <p:pic>
        <p:nvPicPr>
          <p:cNvPr id="204" name="Shape 204"/>
          <p:cNvPicPr preferRelativeResize="0"/>
          <p:nvPr/>
        </p:nvPicPr>
        <p:blipFill>
          <a:blip r:embed="rId3">
            <a:alphaModFix/>
          </a:blip>
          <a:stretch>
            <a:fillRect/>
          </a:stretch>
        </p:blipFill>
        <p:spPr>
          <a:xfrm>
            <a:off x="4812625" y="2246675"/>
            <a:ext cx="3141392" cy="2291374"/>
          </a:xfrm>
          <a:prstGeom prst="rect">
            <a:avLst/>
          </a:prstGeom>
          <a:noFill/>
          <a:ln>
            <a:noFill/>
          </a:ln>
        </p:spPr>
      </p:pic>
      <p:pic>
        <p:nvPicPr>
          <p:cNvPr id="205" name="Shape 205"/>
          <p:cNvPicPr preferRelativeResize="0"/>
          <p:nvPr/>
        </p:nvPicPr>
        <p:blipFill>
          <a:blip r:embed="rId4">
            <a:alphaModFix/>
          </a:blip>
          <a:stretch>
            <a:fillRect/>
          </a:stretch>
        </p:blipFill>
        <p:spPr>
          <a:xfrm>
            <a:off x="746075" y="2246675"/>
            <a:ext cx="2139436" cy="2291375"/>
          </a:xfrm>
          <a:prstGeom prst="rect">
            <a:avLst/>
          </a:prstGeom>
          <a:noFill/>
          <a:ln>
            <a:noFill/>
          </a:ln>
        </p:spPr>
      </p:pic>
      <p:sp>
        <p:nvSpPr>
          <p:cNvPr id="206" name="Shape 20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